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30175200" cy="42794238"/>
  <p:notesSz cx="6858000" cy="9144000"/>
  <p:defaultTextStyle>
    <a:defPPr>
      <a:defRPr lang="en-US"/>
    </a:defPPr>
    <a:lvl1pPr marL="0" algn="l" defTabSz="2063668" rtl="0" eaLnBrk="1" latinLnBrk="0" hangingPunct="1">
      <a:defRPr sz="8103" kern="1200">
        <a:solidFill>
          <a:schemeClr val="tx1"/>
        </a:solidFill>
        <a:latin typeface="+mn-lt"/>
        <a:ea typeface="+mn-ea"/>
        <a:cs typeface="+mn-cs"/>
      </a:defRPr>
    </a:lvl1pPr>
    <a:lvl2pPr marL="2063668" algn="l" defTabSz="2063668" rtl="0" eaLnBrk="1" latinLnBrk="0" hangingPunct="1">
      <a:defRPr sz="8103" kern="1200">
        <a:solidFill>
          <a:schemeClr val="tx1"/>
        </a:solidFill>
        <a:latin typeface="+mn-lt"/>
        <a:ea typeface="+mn-ea"/>
        <a:cs typeface="+mn-cs"/>
      </a:defRPr>
    </a:lvl2pPr>
    <a:lvl3pPr marL="4127336" algn="l" defTabSz="2063668" rtl="0" eaLnBrk="1" latinLnBrk="0" hangingPunct="1">
      <a:defRPr sz="8103" kern="1200">
        <a:solidFill>
          <a:schemeClr val="tx1"/>
        </a:solidFill>
        <a:latin typeface="+mn-lt"/>
        <a:ea typeface="+mn-ea"/>
        <a:cs typeface="+mn-cs"/>
      </a:defRPr>
    </a:lvl3pPr>
    <a:lvl4pPr marL="6191004" algn="l" defTabSz="2063668" rtl="0" eaLnBrk="1" latinLnBrk="0" hangingPunct="1">
      <a:defRPr sz="8103" kern="1200">
        <a:solidFill>
          <a:schemeClr val="tx1"/>
        </a:solidFill>
        <a:latin typeface="+mn-lt"/>
        <a:ea typeface="+mn-ea"/>
        <a:cs typeface="+mn-cs"/>
      </a:defRPr>
    </a:lvl4pPr>
    <a:lvl5pPr marL="8254670" algn="l" defTabSz="2063668" rtl="0" eaLnBrk="1" latinLnBrk="0" hangingPunct="1">
      <a:defRPr sz="8103" kern="1200">
        <a:solidFill>
          <a:schemeClr val="tx1"/>
        </a:solidFill>
        <a:latin typeface="+mn-lt"/>
        <a:ea typeface="+mn-ea"/>
        <a:cs typeface="+mn-cs"/>
      </a:defRPr>
    </a:lvl5pPr>
    <a:lvl6pPr marL="10318339" algn="l" defTabSz="2063668" rtl="0" eaLnBrk="1" latinLnBrk="0" hangingPunct="1">
      <a:defRPr sz="8103" kern="1200">
        <a:solidFill>
          <a:schemeClr val="tx1"/>
        </a:solidFill>
        <a:latin typeface="+mn-lt"/>
        <a:ea typeface="+mn-ea"/>
        <a:cs typeface="+mn-cs"/>
      </a:defRPr>
    </a:lvl6pPr>
    <a:lvl7pPr marL="12382006" algn="l" defTabSz="2063668" rtl="0" eaLnBrk="1" latinLnBrk="0" hangingPunct="1">
      <a:defRPr sz="8103" kern="1200">
        <a:solidFill>
          <a:schemeClr val="tx1"/>
        </a:solidFill>
        <a:latin typeface="+mn-lt"/>
        <a:ea typeface="+mn-ea"/>
        <a:cs typeface="+mn-cs"/>
      </a:defRPr>
    </a:lvl7pPr>
    <a:lvl8pPr marL="14445674" algn="l" defTabSz="2063668" rtl="0" eaLnBrk="1" latinLnBrk="0" hangingPunct="1">
      <a:defRPr sz="8103" kern="1200">
        <a:solidFill>
          <a:schemeClr val="tx1"/>
        </a:solidFill>
        <a:latin typeface="+mn-lt"/>
        <a:ea typeface="+mn-ea"/>
        <a:cs typeface="+mn-cs"/>
      </a:defRPr>
    </a:lvl8pPr>
    <a:lvl9pPr marL="16509342" algn="l" defTabSz="2063668" rtl="0" eaLnBrk="1" latinLnBrk="0" hangingPunct="1">
      <a:defRPr sz="810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03" userDrawn="1">
          <p15:clr>
            <a:srgbClr val="A4A3A4"/>
          </p15:clr>
        </p15:guide>
        <p15:guide id="2" pos="9505" userDrawn="1">
          <p15:clr>
            <a:srgbClr val="A4A3A4"/>
          </p15:clr>
        </p15:guide>
        <p15:guide id="3" pos="9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mpte Microsoft" initials="CM" lastIdx="3" clrIdx="0">
    <p:extLst>
      <p:ext uri="{19B8F6BF-5375-455C-9EA6-DF929625EA0E}">
        <p15:presenceInfo xmlns:p15="http://schemas.microsoft.com/office/powerpoint/2012/main" userId="2a959683a5560d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136C9E"/>
    <a:srgbClr val="D3DEEA"/>
    <a:srgbClr val="50719A"/>
    <a:srgbClr val="404040"/>
    <a:srgbClr val="484848"/>
    <a:srgbClr val="FFF05D"/>
    <a:srgbClr val="F16B6B"/>
    <a:srgbClr val="EF7D22"/>
    <a:srgbClr val="E9BC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986" autoAdjust="0"/>
    <p:restoredTop sz="95223" autoAdjust="0"/>
  </p:normalViewPr>
  <p:slideViewPr>
    <p:cSldViewPr snapToGrid="0" snapToObjects="1">
      <p:cViewPr>
        <p:scale>
          <a:sx n="26" d="100"/>
          <a:sy n="26" d="100"/>
        </p:scale>
        <p:origin x="585" y="9"/>
      </p:cViewPr>
      <p:guideLst>
        <p:guide orient="horz" pos="17103"/>
        <p:guide pos="9505"/>
        <p:guide pos="95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451F-6788-4DEC-9C5B-9016C2E7245F}" type="datetimeFigureOut">
              <a:rPr lang="fr-FR" smtClean="0"/>
              <a:t>09/12/2024</a:t>
            </a:fld>
            <a:endParaRPr lang="fr-FR"/>
          </a:p>
        </p:txBody>
      </p:sp>
      <p:sp>
        <p:nvSpPr>
          <p:cNvPr id="4" name="Espace réservé de l'image des diapositives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5975E-ED56-4D0D-8F30-7EFCDE1F4204}" type="slidenum">
              <a:rPr lang="fr-FR" smtClean="0"/>
              <a:t>‹#›</a:t>
            </a:fld>
            <a:endParaRPr lang="fr-FR"/>
          </a:p>
        </p:txBody>
      </p:sp>
    </p:spTree>
    <p:extLst>
      <p:ext uri="{BB962C8B-B14F-4D97-AF65-F5344CB8AC3E}">
        <p14:creationId xmlns:p14="http://schemas.microsoft.com/office/powerpoint/2010/main" val="297126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375975E-ED56-4D0D-8F30-7EFCDE1F4204}" type="slidenum">
              <a:rPr lang="fr-FR" smtClean="0"/>
              <a:t>1</a:t>
            </a:fld>
            <a:endParaRPr lang="fr-FR"/>
          </a:p>
        </p:txBody>
      </p:sp>
    </p:spTree>
    <p:extLst>
      <p:ext uri="{BB962C8B-B14F-4D97-AF65-F5344CB8AC3E}">
        <p14:creationId xmlns:p14="http://schemas.microsoft.com/office/powerpoint/2010/main" val="292393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1" y="13293956"/>
            <a:ext cx="25648920" cy="9173024"/>
          </a:xfrm>
        </p:spPr>
        <p:txBody>
          <a:bodyPr/>
          <a:lstStyle/>
          <a:p>
            <a:r>
              <a:rPr lang="en-US"/>
              <a:t>Click to edit Master title style</a:t>
            </a:r>
          </a:p>
        </p:txBody>
      </p:sp>
      <p:sp>
        <p:nvSpPr>
          <p:cNvPr id="3" name="Subtitle 2"/>
          <p:cNvSpPr>
            <a:spLocks noGrp="1"/>
          </p:cNvSpPr>
          <p:nvPr>
            <p:ph type="subTitle" idx="1"/>
          </p:nvPr>
        </p:nvSpPr>
        <p:spPr>
          <a:xfrm>
            <a:off x="4526281" y="24250068"/>
            <a:ext cx="21122640" cy="10936305"/>
          </a:xfrm>
        </p:spPr>
        <p:txBody>
          <a:bodyPr/>
          <a:lstStyle>
            <a:lvl1pPr marL="0" indent="0" algn="ctr">
              <a:buNone/>
              <a:defRPr>
                <a:solidFill>
                  <a:schemeClr val="tx1">
                    <a:tint val="75000"/>
                  </a:schemeClr>
                </a:solidFill>
              </a:defRPr>
            </a:lvl1pPr>
            <a:lvl2pPr marL="1914225" indent="0" algn="ctr">
              <a:buNone/>
              <a:defRPr>
                <a:solidFill>
                  <a:schemeClr val="tx1">
                    <a:tint val="75000"/>
                  </a:schemeClr>
                </a:solidFill>
              </a:defRPr>
            </a:lvl2pPr>
            <a:lvl3pPr marL="3828450" indent="0" algn="ctr">
              <a:buNone/>
              <a:defRPr>
                <a:solidFill>
                  <a:schemeClr val="tx1">
                    <a:tint val="75000"/>
                  </a:schemeClr>
                </a:solidFill>
              </a:defRPr>
            </a:lvl3pPr>
            <a:lvl4pPr marL="5742675" indent="0" algn="ctr">
              <a:buNone/>
              <a:defRPr>
                <a:solidFill>
                  <a:schemeClr val="tx1">
                    <a:tint val="75000"/>
                  </a:schemeClr>
                </a:solidFill>
              </a:defRPr>
            </a:lvl4pPr>
            <a:lvl5pPr marL="7656900" indent="0" algn="ctr">
              <a:buNone/>
              <a:defRPr>
                <a:solidFill>
                  <a:schemeClr val="tx1">
                    <a:tint val="75000"/>
                  </a:schemeClr>
                </a:solidFill>
              </a:defRPr>
            </a:lvl5pPr>
            <a:lvl6pPr marL="9571125" indent="0" algn="ctr">
              <a:buNone/>
              <a:defRPr>
                <a:solidFill>
                  <a:schemeClr val="tx1">
                    <a:tint val="75000"/>
                  </a:schemeClr>
                </a:solidFill>
              </a:defRPr>
            </a:lvl6pPr>
            <a:lvl7pPr marL="11485350" indent="0" algn="ctr">
              <a:buNone/>
              <a:defRPr>
                <a:solidFill>
                  <a:schemeClr val="tx1">
                    <a:tint val="75000"/>
                  </a:schemeClr>
                </a:solidFill>
              </a:defRPr>
            </a:lvl7pPr>
            <a:lvl8pPr marL="13399575" indent="0" algn="ctr">
              <a:buNone/>
              <a:defRPr>
                <a:solidFill>
                  <a:schemeClr val="tx1">
                    <a:tint val="75000"/>
                  </a:schemeClr>
                </a:solidFill>
              </a:defRPr>
            </a:lvl8pPr>
            <a:lvl9pPr marL="15313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DC5AB0-08A5-8840-88FE-461E8C3D08FF}"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1868684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C5AB0-08A5-8840-88FE-461E8C3D08FF}"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365281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436200" y="10698562"/>
            <a:ext cx="22474238" cy="2279387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97769" y="10698562"/>
            <a:ext cx="66935511" cy="227938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C5AB0-08A5-8840-88FE-461E8C3D08FF}"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236546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C5AB0-08A5-8840-88FE-461E8C3D08FF}"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143691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3633" y="27499265"/>
            <a:ext cx="25648920" cy="8499411"/>
          </a:xfrm>
        </p:spPr>
        <p:txBody>
          <a:bodyPr anchor="t"/>
          <a:lstStyle>
            <a:lvl1pPr algn="l">
              <a:defRPr sz="16776" b="1" cap="all"/>
            </a:lvl1pPr>
          </a:lstStyle>
          <a:p>
            <a:r>
              <a:rPr lang="en-US"/>
              <a:t>Click to edit Master title style</a:t>
            </a:r>
          </a:p>
        </p:txBody>
      </p:sp>
      <p:sp>
        <p:nvSpPr>
          <p:cNvPr id="3" name="Text Placeholder 2"/>
          <p:cNvSpPr>
            <a:spLocks noGrp="1"/>
          </p:cNvSpPr>
          <p:nvPr>
            <p:ph type="body" idx="1"/>
          </p:nvPr>
        </p:nvSpPr>
        <p:spPr>
          <a:xfrm>
            <a:off x="2383633" y="18138027"/>
            <a:ext cx="25648920" cy="9361237"/>
          </a:xfrm>
        </p:spPr>
        <p:txBody>
          <a:bodyPr anchor="b"/>
          <a:lstStyle>
            <a:lvl1pPr marL="0" indent="0">
              <a:buNone/>
              <a:defRPr sz="8342">
                <a:solidFill>
                  <a:schemeClr val="tx1">
                    <a:tint val="75000"/>
                  </a:schemeClr>
                </a:solidFill>
              </a:defRPr>
            </a:lvl1pPr>
            <a:lvl2pPr marL="1914225" indent="0">
              <a:buNone/>
              <a:defRPr sz="7517">
                <a:solidFill>
                  <a:schemeClr val="tx1">
                    <a:tint val="75000"/>
                  </a:schemeClr>
                </a:solidFill>
              </a:defRPr>
            </a:lvl2pPr>
            <a:lvl3pPr marL="3828450" indent="0">
              <a:buNone/>
              <a:defRPr sz="6692">
                <a:solidFill>
                  <a:schemeClr val="tx1">
                    <a:tint val="75000"/>
                  </a:schemeClr>
                </a:solidFill>
              </a:defRPr>
            </a:lvl3pPr>
            <a:lvl4pPr marL="5742675" indent="0">
              <a:buNone/>
              <a:defRPr sz="5867">
                <a:solidFill>
                  <a:schemeClr val="tx1">
                    <a:tint val="75000"/>
                  </a:schemeClr>
                </a:solidFill>
              </a:defRPr>
            </a:lvl4pPr>
            <a:lvl5pPr marL="7656900" indent="0">
              <a:buNone/>
              <a:defRPr sz="5867">
                <a:solidFill>
                  <a:schemeClr val="tx1">
                    <a:tint val="75000"/>
                  </a:schemeClr>
                </a:solidFill>
              </a:defRPr>
            </a:lvl5pPr>
            <a:lvl6pPr marL="9571125" indent="0">
              <a:buNone/>
              <a:defRPr sz="5867">
                <a:solidFill>
                  <a:schemeClr val="tx1">
                    <a:tint val="75000"/>
                  </a:schemeClr>
                </a:solidFill>
              </a:defRPr>
            </a:lvl6pPr>
            <a:lvl7pPr marL="11485350" indent="0">
              <a:buNone/>
              <a:defRPr sz="5867">
                <a:solidFill>
                  <a:schemeClr val="tx1">
                    <a:tint val="75000"/>
                  </a:schemeClr>
                </a:solidFill>
              </a:defRPr>
            </a:lvl7pPr>
            <a:lvl8pPr marL="13399575" indent="0">
              <a:buNone/>
              <a:defRPr sz="5867">
                <a:solidFill>
                  <a:schemeClr val="tx1">
                    <a:tint val="75000"/>
                  </a:schemeClr>
                </a:solidFill>
              </a:defRPr>
            </a:lvl8pPr>
            <a:lvl9pPr marL="15313800" indent="0">
              <a:buNone/>
              <a:defRPr sz="5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C5AB0-08A5-8840-88FE-461E8C3D08FF}" type="datetimeFigureOut">
              <a:rPr lang="en-US" smtClean="0"/>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44516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97768" y="62338927"/>
            <a:ext cx="44702256" cy="176298389"/>
          </a:xfrm>
        </p:spPr>
        <p:txBody>
          <a:bodyPr/>
          <a:lstStyle>
            <a:lvl1pPr>
              <a:defRPr sz="11734"/>
            </a:lvl1pPr>
            <a:lvl2pPr>
              <a:defRPr sz="10084"/>
            </a:lvl2pPr>
            <a:lvl3pPr>
              <a:defRPr sz="8342"/>
            </a:lvl3pPr>
            <a:lvl4pPr>
              <a:defRPr sz="7517"/>
            </a:lvl4pPr>
            <a:lvl5pPr>
              <a:defRPr sz="7517"/>
            </a:lvl5pPr>
            <a:lvl6pPr>
              <a:defRPr sz="7517"/>
            </a:lvl6pPr>
            <a:lvl7pPr>
              <a:defRPr sz="7517"/>
            </a:lvl7pPr>
            <a:lvl8pPr>
              <a:defRPr sz="7517"/>
            </a:lvl8pPr>
            <a:lvl9pPr>
              <a:defRPr sz="7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02946" y="62338927"/>
            <a:ext cx="44707492" cy="176298389"/>
          </a:xfrm>
        </p:spPr>
        <p:txBody>
          <a:bodyPr/>
          <a:lstStyle>
            <a:lvl1pPr>
              <a:defRPr sz="11734"/>
            </a:lvl1pPr>
            <a:lvl2pPr>
              <a:defRPr sz="10084"/>
            </a:lvl2pPr>
            <a:lvl3pPr>
              <a:defRPr sz="8342"/>
            </a:lvl3pPr>
            <a:lvl4pPr>
              <a:defRPr sz="7517"/>
            </a:lvl4pPr>
            <a:lvl5pPr>
              <a:defRPr sz="7517"/>
            </a:lvl5pPr>
            <a:lvl6pPr>
              <a:defRPr sz="7517"/>
            </a:lvl6pPr>
            <a:lvl7pPr>
              <a:defRPr sz="7517"/>
            </a:lvl7pPr>
            <a:lvl8pPr>
              <a:defRPr sz="7517"/>
            </a:lvl8pPr>
            <a:lvl9pPr>
              <a:defRPr sz="75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C5AB0-08A5-8840-88FE-461E8C3D08FF}"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189010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8761" y="1713753"/>
            <a:ext cx="27157680" cy="713237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8761" y="9579177"/>
            <a:ext cx="13332621" cy="3992145"/>
          </a:xfrm>
        </p:spPr>
        <p:txBody>
          <a:bodyPr anchor="b"/>
          <a:lstStyle>
            <a:lvl1pPr marL="0" indent="0">
              <a:buNone/>
              <a:defRPr sz="10084" b="1"/>
            </a:lvl1pPr>
            <a:lvl2pPr marL="1914225" indent="0">
              <a:buNone/>
              <a:defRPr sz="8342" b="1"/>
            </a:lvl2pPr>
            <a:lvl3pPr marL="3828450" indent="0">
              <a:buNone/>
              <a:defRPr sz="7517" b="1"/>
            </a:lvl3pPr>
            <a:lvl4pPr marL="5742675" indent="0">
              <a:buNone/>
              <a:defRPr sz="6692" b="1"/>
            </a:lvl4pPr>
            <a:lvl5pPr marL="7656900" indent="0">
              <a:buNone/>
              <a:defRPr sz="6692" b="1"/>
            </a:lvl5pPr>
            <a:lvl6pPr marL="9571125" indent="0">
              <a:buNone/>
              <a:defRPr sz="6692" b="1"/>
            </a:lvl6pPr>
            <a:lvl7pPr marL="11485350" indent="0">
              <a:buNone/>
              <a:defRPr sz="6692" b="1"/>
            </a:lvl7pPr>
            <a:lvl8pPr marL="13399575" indent="0">
              <a:buNone/>
              <a:defRPr sz="6692" b="1"/>
            </a:lvl8pPr>
            <a:lvl9pPr marL="15313800" indent="0">
              <a:buNone/>
              <a:defRPr sz="6692" b="1"/>
            </a:lvl9pPr>
          </a:lstStyle>
          <a:p>
            <a:pPr lvl="0"/>
            <a:r>
              <a:rPr lang="en-US"/>
              <a:t>Click to edit Master text styles</a:t>
            </a:r>
          </a:p>
        </p:txBody>
      </p:sp>
      <p:sp>
        <p:nvSpPr>
          <p:cNvPr id="4" name="Content Placeholder 3"/>
          <p:cNvSpPr>
            <a:spLocks noGrp="1"/>
          </p:cNvSpPr>
          <p:nvPr>
            <p:ph sz="half" idx="2"/>
          </p:nvPr>
        </p:nvSpPr>
        <p:spPr>
          <a:xfrm>
            <a:off x="1508761" y="13571323"/>
            <a:ext cx="13332621" cy="24656220"/>
          </a:xfrm>
        </p:spPr>
        <p:txBody>
          <a:bodyPr/>
          <a:lstStyle>
            <a:lvl1pPr>
              <a:defRPr sz="10084"/>
            </a:lvl1pPr>
            <a:lvl2pPr>
              <a:defRPr sz="8342"/>
            </a:lvl2pPr>
            <a:lvl3pPr>
              <a:defRPr sz="7517"/>
            </a:lvl3pPr>
            <a:lvl4pPr>
              <a:defRPr sz="6692"/>
            </a:lvl4pPr>
            <a:lvl5pPr>
              <a:defRPr sz="6692"/>
            </a:lvl5pPr>
            <a:lvl6pPr>
              <a:defRPr sz="6692"/>
            </a:lvl6pPr>
            <a:lvl7pPr>
              <a:defRPr sz="6692"/>
            </a:lvl7pPr>
            <a:lvl8pPr>
              <a:defRPr sz="6692"/>
            </a:lvl8pPr>
            <a:lvl9pPr>
              <a:defRPr sz="6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8584" y="9579177"/>
            <a:ext cx="13337858" cy="3992145"/>
          </a:xfrm>
        </p:spPr>
        <p:txBody>
          <a:bodyPr anchor="b"/>
          <a:lstStyle>
            <a:lvl1pPr marL="0" indent="0">
              <a:buNone/>
              <a:defRPr sz="10084" b="1"/>
            </a:lvl1pPr>
            <a:lvl2pPr marL="1914225" indent="0">
              <a:buNone/>
              <a:defRPr sz="8342" b="1"/>
            </a:lvl2pPr>
            <a:lvl3pPr marL="3828450" indent="0">
              <a:buNone/>
              <a:defRPr sz="7517" b="1"/>
            </a:lvl3pPr>
            <a:lvl4pPr marL="5742675" indent="0">
              <a:buNone/>
              <a:defRPr sz="6692" b="1"/>
            </a:lvl4pPr>
            <a:lvl5pPr marL="7656900" indent="0">
              <a:buNone/>
              <a:defRPr sz="6692" b="1"/>
            </a:lvl5pPr>
            <a:lvl6pPr marL="9571125" indent="0">
              <a:buNone/>
              <a:defRPr sz="6692" b="1"/>
            </a:lvl6pPr>
            <a:lvl7pPr marL="11485350" indent="0">
              <a:buNone/>
              <a:defRPr sz="6692" b="1"/>
            </a:lvl7pPr>
            <a:lvl8pPr marL="13399575" indent="0">
              <a:buNone/>
              <a:defRPr sz="6692" b="1"/>
            </a:lvl8pPr>
            <a:lvl9pPr marL="15313800" indent="0">
              <a:buNone/>
              <a:defRPr sz="6692" b="1"/>
            </a:lvl9pPr>
          </a:lstStyle>
          <a:p>
            <a:pPr lvl="0"/>
            <a:r>
              <a:rPr lang="en-US"/>
              <a:t>Click to edit Master text styles</a:t>
            </a:r>
          </a:p>
        </p:txBody>
      </p:sp>
      <p:sp>
        <p:nvSpPr>
          <p:cNvPr id="6" name="Content Placeholder 5"/>
          <p:cNvSpPr>
            <a:spLocks noGrp="1"/>
          </p:cNvSpPr>
          <p:nvPr>
            <p:ph sz="quarter" idx="4"/>
          </p:nvPr>
        </p:nvSpPr>
        <p:spPr>
          <a:xfrm>
            <a:off x="15328584" y="13571323"/>
            <a:ext cx="13337858" cy="24656220"/>
          </a:xfrm>
        </p:spPr>
        <p:txBody>
          <a:bodyPr/>
          <a:lstStyle>
            <a:lvl1pPr>
              <a:defRPr sz="10084"/>
            </a:lvl1pPr>
            <a:lvl2pPr>
              <a:defRPr sz="8342"/>
            </a:lvl2pPr>
            <a:lvl3pPr>
              <a:defRPr sz="7517"/>
            </a:lvl3pPr>
            <a:lvl4pPr>
              <a:defRPr sz="6692"/>
            </a:lvl4pPr>
            <a:lvl5pPr>
              <a:defRPr sz="6692"/>
            </a:lvl5pPr>
            <a:lvl6pPr>
              <a:defRPr sz="6692"/>
            </a:lvl6pPr>
            <a:lvl7pPr>
              <a:defRPr sz="6692"/>
            </a:lvl7pPr>
            <a:lvl8pPr>
              <a:defRPr sz="6692"/>
            </a:lvl8pPr>
            <a:lvl9pPr>
              <a:defRPr sz="6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DC5AB0-08A5-8840-88FE-461E8C3D08FF}" type="datetimeFigureOut">
              <a:rPr lang="en-US" smtClean="0"/>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30226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DC5AB0-08A5-8840-88FE-461E8C3D08FF}" type="datetimeFigureOut">
              <a:rPr lang="en-US" smtClean="0"/>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3870218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C5AB0-08A5-8840-88FE-461E8C3D08FF}" type="datetimeFigureOut">
              <a:rPr lang="en-US" smtClean="0"/>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82824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3" y="1703846"/>
            <a:ext cx="9927432" cy="7251246"/>
          </a:xfrm>
        </p:spPr>
        <p:txBody>
          <a:bodyPr anchor="b"/>
          <a:lstStyle>
            <a:lvl1pPr algn="l">
              <a:defRPr sz="8342" b="1"/>
            </a:lvl1pPr>
          </a:lstStyle>
          <a:p>
            <a:r>
              <a:rPr lang="en-US"/>
              <a:t>Click to edit Master title style</a:t>
            </a:r>
          </a:p>
        </p:txBody>
      </p:sp>
      <p:sp>
        <p:nvSpPr>
          <p:cNvPr id="3" name="Content Placeholder 2"/>
          <p:cNvSpPr>
            <a:spLocks noGrp="1"/>
          </p:cNvSpPr>
          <p:nvPr>
            <p:ph idx="1"/>
          </p:nvPr>
        </p:nvSpPr>
        <p:spPr>
          <a:xfrm>
            <a:off x="11797666" y="1703849"/>
            <a:ext cx="16868775" cy="36523696"/>
          </a:xfrm>
        </p:spPr>
        <p:txBody>
          <a:bodyPr/>
          <a:lstStyle>
            <a:lvl1pPr>
              <a:defRPr sz="13384"/>
            </a:lvl1pPr>
            <a:lvl2pPr>
              <a:defRPr sz="11734"/>
            </a:lvl2pPr>
            <a:lvl3pPr>
              <a:defRPr sz="10084"/>
            </a:lvl3pPr>
            <a:lvl4pPr>
              <a:defRPr sz="8342"/>
            </a:lvl4pPr>
            <a:lvl5pPr>
              <a:defRPr sz="8342"/>
            </a:lvl5pPr>
            <a:lvl6pPr>
              <a:defRPr sz="8342"/>
            </a:lvl6pPr>
            <a:lvl7pPr>
              <a:defRPr sz="8342"/>
            </a:lvl7pPr>
            <a:lvl8pPr>
              <a:defRPr sz="8342"/>
            </a:lvl8pPr>
            <a:lvl9pPr>
              <a:defRPr sz="834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08763" y="8955095"/>
            <a:ext cx="9927432" cy="29272451"/>
          </a:xfrm>
        </p:spPr>
        <p:txBody>
          <a:bodyPr/>
          <a:lstStyle>
            <a:lvl1pPr marL="0" indent="0">
              <a:buNone/>
              <a:defRPr sz="5867"/>
            </a:lvl1pPr>
            <a:lvl2pPr marL="1914225" indent="0">
              <a:buNone/>
              <a:defRPr sz="5042"/>
            </a:lvl2pPr>
            <a:lvl3pPr marL="3828450" indent="0">
              <a:buNone/>
              <a:defRPr sz="4217"/>
            </a:lvl3pPr>
            <a:lvl4pPr marL="5742675" indent="0">
              <a:buNone/>
              <a:defRPr sz="3758"/>
            </a:lvl4pPr>
            <a:lvl5pPr marL="7656900" indent="0">
              <a:buNone/>
              <a:defRPr sz="3758"/>
            </a:lvl5pPr>
            <a:lvl6pPr marL="9571125" indent="0">
              <a:buNone/>
              <a:defRPr sz="3758"/>
            </a:lvl6pPr>
            <a:lvl7pPr marL="11485350" indent="0">
              <a:buNone/>
              <a:defRPr sz="3758"/>
            </a:lvl7pPr>
            <a:lvl8pPr marL="13399575" indent="0">
              <a:buNone/>
              <a:defRPr sz="3758"/>
            </a:lvl8pPr>
            <a:lvl9pPr marL="15313800" indent="0">
              <a:buNone/>
              <a:defRPr sz="3758"/>
            </a:lvl9pPr>
          </a:lstStyle>
          <a:p>
            <a:pPr lvl="0"/>
            <a:r>
              <a:rPr lang="en-US"/>
              <a:t>Click to edit Master text styles</a:t>
            </a:r>
          </a:p>
        </p:txBody>
      </p:sp>
      <p:sp>
        <p:nvSpPr>
          <p:cNvPr id="5" name="Date Placeholder 4"/>
          <p:cNvSpPr>
            <a:spLocks noGrp="1"/>
          </p:cNvSpPr>
          <p:nvPr>
            <p:ph type="dt" sz="half" idx="10"/>
          </p:nvPr>
        </p:nvSpPr>
        <p:spPr/>
        <p:txBody>
          <a:bodyPr/>
          <a:lstStyle/>
          <a:p>
            <a:fld id="{29DC5AB0-08A5-8840-88FE-461E8C3D08FF}"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1479409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14551" y="29955967"/>
            <a:ext cx="18105120" cy="3536471"/>
          </a:xfrm>
        </p:spPr>
        <p:txBody>
          <a:bodyPr anchor="b"/>
          <a:lstStyle>
            <a:lvl1pPr algn="l">
              <a:defRPr sz="8342" b="1"/>
            </a:lvl1pPr>
          </a:lstStyle>
          <a:p>
            <a:r>
              <a:rPr lang="en-US"/>
              <a:t>Click to edit Master title style</a:t>
            </a:r>
          </a:p>
        </p:txBody>
      </p:sp>
      <p:sp>
        <p:nvSpPr>
          <p:cNvPr id="3" name="Picture Placeholder 2"/>
          <p:cNvSpPr>
            <a:spLocks noGrp="1"/>
          </p:cNvSpPr>
          <p:nvPr>
            <p:ph type="pic" idx="1"/>
          </p:nvPr>
        </p:nvSpPr>
        <p:spPr>
          <a:xfrm>
            <a:off x="5914551" y="3823744"/>
            <a:ext cx="18105120" cy="25676543"/>
          </a:xfrm>
        </p:spPr>
        <p:txBody>
          <a:bodyPr/>
          <a:lstStyle>
            <a:lvl1pPr marL="0" indent="0">
              <a:buNone/>
              <a:defRPr sz="13384"/>
            </a:lvl1pPr>
            <a:lvl2pPr marL="1914225" indent="0">
              <a:buNone/>
              <a:defRPr sz="11734"/>
            </a:lvl2pPr>
            <a:lvl3pPr marL="3828450" indent="0">
              <a:buNone/>
              <a:defRPr sz="10084"/>
            </a:lvl3pPr>
            <a:lvl4pPr marL="5742675" indent="0">
              <a:buNone/>
              <a:defRPr sz="8342"/>
            </a:lvl4pPr>
            <a:lvl5pPr marL="7656900" indent="0">
              <a:buNone/>
              <a:defRPr sz="8342"/>
            </a:lvl5pPr>
            <a:lvl6pPr marL="9571125" indent="0">
              <a:buNone/>
              <a:defRPr sz="8342"/>
            </a:lvl6pPr>
            <a:lvl7pPr marL="11485350" indent="0">
              <a:buNone/>
              <a:defRPr sz="8342"/>
            </a:lvl7pPr>
            <a:lvl8pPr marL="13399575" indent="0">
              <a:buNone/>
              <a:defRPr sz="8342"/>
            </a:lvl8pPr>
            <a:lvl9pPr marL="15313800" indent="0">
              <a:buNone/>
              <a:defRPr sz="8342"/>
            </a:lvl9pPr>
          </a:lstStyle>
          <a:p>
            <a:endParaRPr lang="en-US"/>
          </a:p>
        </p:txBody>
      </p:sp>
      <p:sp>
        <p:nvSpPr>
          <p:cNvPr id="4" name="Text Placeholder 3"/>
          <p:cNvSpPr>
            <a:spLocks noGrp="1"/>
          </p:cNvSpPr>
          <p:nvPr>
            <p:ph type="body" sz="half" idx="2"/>
          </p:nvPr>
        </p:nvSpPr>
        <p:spPr>
          <a:xfrm>
            <a:off x="5914551" y="33492439"/>
            <a:ext cx="18105120" cy="5022376"/>
          </a:xfrm>
        </p:spPr>
        <p:txBody>
          <a:bodyPr/>
          <a:lstStyle>
            <a:lvl1pPr marL="0" indent="0">
              <a:buNone/>
              <a:defRPr sz="5867"/>
            </a:lvl1pPr>
            <a:lvl2pPr marL="1914225" indent="0">
              <a:buNone/>
              <a:defRPr sz="5042"/>
            </a:lvl2pPr>
            <a:lvl3pPr marL="3828450" indent="0">
              <a:buNone/>
              <a:defRPr sz="4217"/>
            </a:lvl3pPr>
            <a:lvl4pPr marL="5742675" indent="0">
              <a:buNone/>
              <a:defRPr sz="3758"/>
            </a:lvl4pPr>
            <a:lvl5pPr marL="7656900" indent="0">
              <a:buNone/>
              <a:defRPr sz="3758"/>
            </a:lvl5pPr>
            <a:lvl6pPr marL="9571125" indent="0">
              <a:buNone/>
              <a:defRPr sz="3758"/>
            </a:lvl6pPr>
            <a:lvl7pPr marL="11485350" indent="0">
              <a:buNone/>
              <a:defRPr sz="3758"/>
            </a:lvl7pPr>
            <a:lvl8pPr marL="13399575" indent="0">
              <a:buNone/>
              <a:defRPr sz="3758"/>
            </a:lvl8pPr>
            <a:lvl9pPr marL="15313800" indent="0">
              <a:buNone/>
              <a:defRPr sz="3758"/>
            </a:lvl9pPr>
          </a:lstStyle>
          <a:p>
            <a:pPr lvl="0"/>
            <a:r>
              <a:rPr lang="en-US"/>
              <a:t>Click to edit Master text styles</a:t>
            </a:r>
          </a:p>
        </p:txBody>
      </p:sp>
      <p:sp>
        <p:nvSpPr>
          <p:cNvPr id="5" name="Date Placeholder 4"/>
          <p:cNvSpPr>
            <a:spLocks noGrp="1"/>
          </p:cNvSpPr>
          <p:nvPr>
            <p:ph type="dt" sz="half" idx="10"/>
          </p:nvPr>
        </p:nvSpPr>
        <p:spPr/>
        <p:txBody>
          <a:bodyPr/>
          <a:lstStyle/>
          <a:p>
            <a:fld id="{29DC5AB0-08A5-8840-88FE-461E8C3D08FF}" type="datetimeFigureOut">
              <a:rPr lang="en-US" smtClean="0"/>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94836-85E5-5E4A-8638-340BD2FB3AD6}" type="slidenum">
              <a:rPr lang="en-US" smtClean="0"/>
              <a:t>‹#›</a:t>
            </a:fld>
            <a:endParaRPr lang="en-US"/>
          </a:p>
        </p:txBody>
      </p:sp>
    </p:spTree>
    <p:extLst>
      <p:ext uri="{BB962C8B-B14F-4D97-AF65-F5344CB8AC3E}">
        <p14:creationId xmlns:p14="http://schemas.microsoft.com/office/powerpoint/2010/main" val="379727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1" y="1713753"/>
            <a:ext cx="27157680" cy="7132373"/>
          </a:xfrm>
          <a:prstGeom prst="rect">
            <a:avLst/>
          </a:prstGeom>
        </p:spPr>
        <p:txBody>
          <a:bodyPr vert="horz" lIns="417634" tIns="208817" rIns="417634" bIns="208817" rtlCol="0" anchor="ctr">
            <a:normAutofit/>
          </a:bodyPr>
          <a:lstStyle/>
          <a:p>
            <a:r>
              <a:rPr lang="en-US"/>
              <a:t>Click to edit Master title style</a:t>
            </a:r>
          </a:p>
        </p:txBody>
      </p:sp>
      <p:sp>
        <p:nvSpPr>
          <p:cNvPr id="3" name="Text Placeholder 2"/>
          <p:cNvSpPr>
            <a:spLocks noGrp="1"/>
          </p:cNvSpPr>
          <p:nvPr>
            <p:ph type="body" idx="1"/>
          </p:nvPr>
        </p:nvSpPr>
        <p:spPr>
          <a:xfrm>
            <a:off x="1508761" y="9985326"/>
            <a:ext cx="27157680" cy="28242219"/>
          </a:xfrm>
          <a:prstGeom prst="rect">
            <a:avLst/>
          </a:prstGeom>
        </p:spPr>
        <p:txBody>
          <a:bodyPr vert="horz" lIns="417634" tIns="208817" rIns="417634" bIns="2088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08760" y="39663922"/>
            <a:ext cx="7040880" cy="2278397"/>
          </a:xfrm>
          <a:prstGeom prst="rect">
            <a:avLst/>
          </a:prstGeom>
        </p:spPr>
        <p:txBody>
          <a:bodyPr vert="horz" lIns="417634" tIns="208817" rIns="417634" bIns="208817" rtlCol="0" anchor="ctr"/>
          <a:lstStyle>
            <a:lvl1pPr algn="l">
              <a:defRPr sz="5042">
                <a:solidFill>
                  <a:schemeClr val="tx1">
                    <a:tint val="75000"/>
                  </a:schemeClr>
                </a:solidFill>
              </a:defRPr>
            </a:lvl1pPr>
          </a:lstStyle>
          <a:p>
            <a:fld id="{29DC5AB0-08A5-8840-88FE-461E8C3D08FF}" type="datetimeFigureOut">
              <a:rPr lang="en-US" smtClean="0"/>
              <a:t>12/9/2024</a:t>
            </a:fld>
            <a:endParaRPr lang="en-US"/>
          </a:p>
        </p:txBody>
      </p:sp>
      <p:sp>
        <p:nvSpPr>
          <p:cNvPr id="5" name="Footer Placeholder 4"/>
          <p:cNvSpPr>
            <a:spLocks noGrp="1"/>
          </p:cNvSpPr>
          <p:nvPr>
            <p:ph type="ftr" sz="quarter" idx="3"/>
          </p:nvPr>
        </p:nvSpPr>
        <p:spPr>
          <a:xfrm>
            <a:off x="10309861" y="39663922"/>
            <a:ext cx="9555480" cy="2278397"/>
          </a:xfrm>
          <a:prstGeom prst="rect">
            <a:avLst/>
          </a:prstGeom>
        </p:spPr>
        <p:txBody>
          <a:bodyPr vert="horz" lIns="417634" tIns="208817" rIns="417634" bIns="208817" rtlCol="0" anchor="ctr"/>
          <a:lstStyle>
            <a:lvl1pPr algn="ctr">
              <a:defRPr sz="504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625560" y="39663922"/>
            <a:ext cx="7040880" cy="2278397"/>
          </a:xfrm>
          <a:prstGeom prst="rect">
            <a:avLst/>
          </a:prstGeom>
        </p:spPr>
        <p:txBody>
          <a:bodyPr vert="horz" lIns="417634" tIns="208817" rIns="417634" bIns="208817" rtlCol="0" anchor="ctr"/>
          <a:lstStyle>
            <a:lvl1pPr algn="r">
              <a:defRPr sz="5042">
                <a:solidFill>
                  <a:schemeClr val="tx1">
                    <a:tint val="75000"/>
                  </a:schemeClr>
                </a:solidFill>
              </a:defRPr>
            </a:lvl1pPr>
          </a:lstStyle>
          <a:p>
            <a:fld id="{D7194836-85E5-5E4A-8638-340BD2FB3AD6}" type="slidenum">
              <a:rPr lang="en-US" smtClean="0"/>
              <a:t>‹#›</a:t>
            </a:fld>
            <a:endParaRPr lang="en-US"/>
          </a:p>
        </p:txBody>
      </p:sp>
    </p:spTree>
    <p:extLst>
      <p:ext uri="{BB962C8B-B14F-4D97-AF65-F5344CB8AC3E}">
        <p14:creationId xmlns:p14="http://schemas.microsoft.com/office/powerpoint/2010/main" val="2150973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14225" rtl="0" eaLnBrk="1" latinLnBrk="0" hangingPunct="1">
        <a:spcBef>
          <a:spcPct val="0"/>
        </a:spcBef>
        <a:buNone/>
        <a:defRPr sz="18426" kern="1200">
          <a:solidFill>
            <a:schemeClr val="tx1"/>
          </a:solidFill>
          <a:latin typeface="+mj-lt"/>
          <a:ea typeface="+mj-ea"/>
          <a:cs typeface="+mj-cs"/>
        </a:defRPr>
      </a:lvl1pPr>
    </p:titleStyle>
    <p:bodyStyle>
      <a:lvl1pPr marL="1435669" indent="-1435669" algn="l" defTabSz="1914225" rtl="0" eaLnBrk="1" latinLnBrk="0" hangingPunct="1">
        <a:spcBef>
          <a:spcPct val="20000"/>
        </a:spcBef>
        <a:buFont typeface="Arial"/>
        <a:buChar char="•"/>
        <a:defRPr sz="13384" kern="1200">
          <a:solidFill>
            <a:schemeClr val="tx1"/>
          </a:solidFill>
          <a:latin typeface="+mn-lt"/>
          <a:ea typeface="+mn-ea"/>
          <a:cs typeface="+mn-cs"/>
        </a:defRPr>
      </a:lvl1pPr>
      <a:lvl2pPr marL="3110616" indent="-1196391" algn="l" defTabSz="1914225" rtl="0" eaLnBrk="1" latinLnBrk="0" hangingPunct="1">
        <a:spcBef>
          <a:spcPct val="20000"/>
        </a:spcBef>
        <a:buFont typeface="Arial"/>
        <a:buChar char="–"/>
        <a:defRPr sz="11734" kern="1200">
          <a:solidFill>
            <a:schemeClr val="tx1"/>
          </a:solidFill>
          <a:latin typeface="+mn-lt"/>
          <a:ea typeface="+mn-ea"/>
          <a:cs typeface="+mn-cs"/>
        </a:defRPr>
      </a:lvl2pPr>
      <a:lvl3pPr marL="4785563" indent="-957113" algn="l" defTabSz="1914225" rtl="0" eaLnBrk="1" latinLnBrk="0" hangingPunct="1">
        <a:spcBef>
          <a:spcPct val="20000"/>
        </a:spcBef>
        <a:buFont typeface="Arial"/>
        <a:buChar char="•"/>
        <a:defRPr sz="10084" kern="1200">
          <a:solidFill>
            <a:schemeClr val="tx1"/>
          </a:solidFill>
          <a:latin typeface="+mn-lt"/>
          <a:ea typeface="+mn-ea"/>
          <a:cs typeface="+mn-cs"/>
        </a:defRPr>
      </a:lvl3pPr>
      <a:lvl4pPr marL="6699787" indent="-957113" algn="l" defTabSz="1914225" rtl="0" eaLnBrk="1" latinLnBrk="0" hangingPunct="1">
        <a:spcBef>
          <a:spcPct val="20000"/>
        </a:spcBef>
        <a:buFont typeface="Arial"/>
        <a:buChar char="–"/>
        <a:defRPr sz="8342" kern="1200">
          <a:solidFill>
            <a:schemeClr val="tx1"/>
          </a:solidFill>
          <a:latin typeface="+mn-lt"/>
          <a:ea typeface="+mn-ea"/>
          <a:cs typeface="+mn-cs"/>
        </a:defRPr>
      </a:lvl4pPr>
      <a:lvl5pPr marL="8614013" indent="-957113" algn="l" defTabSz="1914225" rtl="0" eaLnBrk="1" latinLnBrk="0" hangingPunct="1">
        <a:spcBef>
          <a:spcPct val="20000"/>
        </a:spcBef>
        <a:buFont typeface="Arial"/>
        <a:buChar char="»"/>
        <a:defRPr sz="8342" kern="1200">
          <a:solidFill>
            <a:schemeClr val="tx1"/>
          </a:solidFill>
          <a:latin typeface="+mn-lt"/>
          <a:ea typeface="+mn-ea"/>
          <a:cs typeface="+mn-cs"/>
        </a:defRPr>
      </a:lvl5pPr>
      <a:lvl6pPr marL="10528238" indent="-957113" algn="l" defTabSz="1914225" rtl="0" eaLnBrk="1" latinLnBrk="0" hangingPunct="1">
        <a:spcBef>
          <a:spcPct val="20000"/>
        </a:spcBef>
        <a:buFont typeface="Arial"/>
        <a:buChar char="•"/>
        <a:defRPr sz="8342" kern="1200">
          <a:solidFill>
            <a:schemeClr val="tx1"/>
          </a:solidFill>
          <a:latin typeface="+mn-lt"/>
          <a:ea typeface="+mn-ea"/>
          <a:cs typeface="+mn-cs"/>
        </a:defRPr>
      </a:lvl6pPr>
      <a:lvl7pPr marL="12442463" indent="-957113" algn="l" defTabSz="1914225" rtl="0" eaLnBrk="1" latinLnBrk="0" hangingPunct="1">
        <a:spcBef>
          <a:spcPct val="20000"/>
        </a:spcBef>
        <a:buFont typeface="Arial"/>
        <a:buChar char="•"/>
        <a:defRPr sz="8342" kern="1200">
          <a:solidFill>
            <a:schemeClr val="tx1"/>
          </a:solidFill>
          <a:latin typeface="+mn-lt"/>
          <a:ea typeface="+mn-ea"/>
          <a:cs typeface="+mn-cs"/>
        </a:defRPr>
      </a:lvl7pPr>
      <a:lvl8pPr marL="14356688" indent="-957113" algn="l" defTabSz="1914225" rtl="0" eaLnBrk="1" latinLnBrk="0" hangingPunct="1">
        <a:spcBef>
          <a:spcPct val="20000"/>
        </a:spcBef>
        <a:buFont typeface="Arial"/>
        <a:buChar char="•"/>
        <a:defRPr sz="8342" kern="1200">
          <a:solidFill>
            <a:schemeClr val="tx1"/>
          </a:solidFill>
          <a:latin typeface="+mn-lt"/>
          <a:ea typeface="+mn-ea"/>
          <a:cs typeface="+mn-cs"/>
        </a:defRPr>
      </a:lvl8pPr>
      <a:lvl9pPr marL="16270913" indent="-957113" algn="l" defTabSz="1914225" rtl="0" eaLnBrk="1" latinLnBrk="0" hangingPunct="1">
        <a:spcBef>
          <a:spcPct val="20000"/>
        </a:spcBef>
        <a:buFont typeface="Arial"/>
        <a:buChar char="•"/>
        <a:defRPr sz="8342" kern="1200">
          <a:solidFill>
            <a:schemeClr val="tx1"/>
          </a:solidFill>
          <a:latin typeface="+mn-lt"/>
          <a:ea typeface="+mn-ea"/>
          <a:cs typeface="+mn-cs"/>
        </a:defRPr>
      </a:lvl9pPr>
    </p:bodyStyle>
    <p:otherStyle>
      <a:defPPr>
        <a:defRPr lang="en-US"/>
      </a:defPPr>
      <a:lvl1pPr marL="0" algn="l" defTabSz="1914225" rtl="0" eaLnBrk="1" latinLnBrk="0" hangingPunct="1">
        <a:defRPr sz="7517" kern="1200">
          <a:solidFill>
            <a:schemeClr val="tx1"/>
          </a:solidFill>
          <a:latin typeface="+mn-lt"/>
          <a:ea typeface="+mn-ea"/>
          <a:cs typeface="+mn-cs"/>
        </a:defRPr>
      </a:lvl1pPr>
      <a:lvl2pPr marL="1914225" algn="l" defTabSz="1914225" rtl="0" eaLnBrk="1" latinLnBrk="0" hangingPunct="1">
        <a:defRPr sz="7517" kern="1200">
          <a:solidFill>
            <a:schemeClr val="tx1"/>
          </a:solidFill>
          <a:latin typeface="+mn-lt"/>
          <a:ea typeface="+mn-ea"/>
          <a:cs typeface="+mn-cs"/>
        </a:defRPr>
      </a:lvl2pPr>
      <a:lvl3pPr marL="3828450" algn="l" defTabSz="1914225" rtl="0" eaLnBrk="1" latinLnBrk="0" hangingPunct="1">
        <a:defRPr sz="7517" kern="1200">
          <a:solidFill>
            <a:schemeClr val="tx1"/>
          </a:solidFill>
          <a:latin typeface="+mn-lt"/>
          <a:ea typeface="+mn-ea"/>
          <a:cs typeface="+mn-cs"/>
        </a:defRPr>
      </a:lvl3pPr>
      <a:lvl4pPr marL="5742675" algn="l" defTabSz="1914225" rtl="0" eaLnBrk="1" latinLnBrk="0" hangingPunct="1">
        <a:defRPr sz="7517" kern="1200">
          <a:solidFill>
            <a:schemeClr val="tx1"/>
          </a:solidFill>
          <a:latin typeface="+mn-lt"/>
          <a:ea typeface="+mn-ea"/>
          <a:cs typeface="+mn-cs"/>
        </a:defRPr>
      </a:lvl4pPr>
      <a:lvl5pPr marL="7656900" algn="l" defTabSz="1914225" rtl="0" eaLnBrk="1" latinLnBrk="0" hangingPunct="1">
        <a:defRPr sz="7517" kern="1200">
          <a:solidFill>
            <a:schemeClr val="tx1"/>
          </a:solidFill>
          <a:latin typeface="+mn-lt"/>
          <a:ea typeface="+mn-ea"/>
          <a:cs typeface="+mn-cs"/>
        </a:defRPr>
      </a:lvl5pPr>
      <a:lvl6pPr marL="9571125" algn="l" defTabSz="1914225" rtl="0" eaLnBrk="1" latinLnBrk="0" hangingPunct="1">
        <a:defRPr sz="7517" kern="1200">
          <a:solidFill>
            <a:schemeClr val="tx1"/>
          </a:solidFill>
          <a:latin typeface="+mn-lt"/>
          <a:ea typeface="+mn-ea"/>
          <a:cs typeface="+mn-cs"/>
        </a:defRPr>
      </a:lvl6pPr>
      <a:lvl7pPr marL="11485350" algn="l" defTabSz="1914225" rtl="0" eaLnBrk="1" latinLnBrk="0" hangingPunct="1">
        <a:defRPr sz="7517" kern="1200">
          <a:solidFill>
            <a:schemeClr val="tx1"/>
          </a:solidFill>
          <a:latin typeface="+mn-lt"/>
          <a:ea typeface="+mn-ea"/>
          <a:cs typeface="+mn-cs"/>
        </a:defRPr>
      </a:lvl7pPr>
      <a:lvl8pPr marL="13399575" algn="l" defTabSz="1914225" rtl="0" eaLnBrk="1" latinLnBrk="0" hangingPunct="1">
        <a:defRPr sz="7517" kern="1200">
          <a:solidFill>
            <a:schemeClr val="tx1"/>
          </a:solidFill>
          <a:latin typeface="+mn-lt"/>
          <a:ea typeface="+mn-ea"/>
          <a:cs typeface="+mn-cs"/>
        </a:defRPr>
      </a:lvl8pPr>
      <a:lvl9pPr marL="15313800" algn="l" defTabSz="1914225" rtl="0" eaLnBrk="1" latinLnBrk="0" hangingPunct="1">
        <a:defRPr sz="75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doi.org/10.1080/02786826.2024.2318371" TargetMode="External"/><Relationship Id="rId13" Type="http://schemas.openxmlformats.org/officeDocument/2006/relationships/image" Target="../media/image8.png"/><Relationship Id="rId18" Type="http://schemas.openxmlformats.org/officeDocument/2006/relationships/image" Target="../media/image13.png"/><Relationship Id="rId26" Type="http://schemas.openxmlformats.org/officeDocument/2006/relationships/image" Target="../media/image21.png"/><Relationship Id="rId3" Type="http://schemas.openxmlformats.org/officeDocument/2006/relationships/image" Target="../media/image1.png"/><Relationship Id="rId21"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image" Target="../media/image12.png"/><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29"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6.png"/><Relationship Id="rId24" Type="http://schemas.openxmlformats.org/officeDocument/2006/relationships/image" Target="../media/image19.png"/><Relationship Id="rId32" Type="http://schemas.openxmlformats.org/officeDocument/2006/relationships/image" Target="../media/image27.png"/><Relationship Id="rId5" Type="http://schemas.openxmlformats.org/officeDocument/2006/relationships/image" Target="../media/image3.png"/><Relationship Id="rId15" Type="http://schemas.openxmlformats.org/officeDocument/2006/relationships/image" Target="../media/image10.png"/><Relationship Id="rId23" Type="http://schemas.openxmlformats.org/officeDocument/2006/relationships/image" Target="../media/image18.png"/><Relationship Id="rId28" Type="http://schemas.openxmlformats.org/officeDocument/2006/relationships/image" Target="../media/image23.png"/><Relationship Id="rId10" Type="http://schemas.openxmlformats.org/officeDocument/2006/relationships/hyperlink" Target="https://doi.org/10.5194/essd-2023-481" TargetMode="External"/><Relationship Id="rId19" Type="http://schemas.openxmlformats.org/officeDocument/2006/relationships/image" Target="../media/image14.png"/><Relationship Id="rId31"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hyperlink" Target="https://doi.org/10.5194/acp-17-1901-2017" TargetMode="External"/><Relationship Id="rId14" Type="http://schemas.openxmlformats.org/officeDocument/2006/relationships/image" Target="../media/image9.png"/><Relationship Id="rId22" Type="http://schemas.openxmlformats.org/officeDocument/2006/relationships/image" Target="../media/image17.jpg"/><Relationship Id="rId27" Type="http://schemas.openxmlformats.org/officeDocument/2006/relationships/image" Target="../media/image22.png"/><Relationship Id="rId30"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Rectangle 220">
            <a:extLst>
              <a:ext uri="{FF2B5EF4-FFF2-40B4-BE49-F238E27FC236}">
                <a16:creationId xmlns:a16="http://schemas.microsoft.com/office/drawing/2014/main" id="{26AE06C0-714F-A15B-4BB4-6ADC80C57F84}"/>
              </a:ext>
            </a:extLst>
          </p:cNvPr>
          <p:cNvSpPr/>
          <p:nvPr/>
        </p:nvSpPr>
        <p:spPr>
          <a:xfrm>
            <a:off x="8882961" y="27785010"/>
            <a:ext cx="20434209" cy="911509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3" name="Rectangle 202">
            <a:extLst>
              <a:ext uri="{FF2B5EF4-FFF2-40B4-BE49-F238E27FC236}">
                <a16:creationId xmlns:a16="http://schemas.microsoft.com/office/drawing/2014/main" id="{C83BA91F-BBF8-515D-CA29-EC0574ECDA66}"/>
              </a:ext>
            </a:extLst>
          </p:cNvPr>
          <p:cNvSpPr/>
          <p:nvPr/>
        </p:nvSpPr>
        <p:spPr>
          <a:xfrm>
            <a:off x="1119030" y="18891236"/>
            <a:ext cx="28188602" cy="872357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1" name="Rectangle 200">
            <a:extLst>
              <a:ext uri="{FF2B5EF4-FFF2-40B4-BE49-F238E27FC236}">
                <a16:creationId xmlns:a16="http://schemas.microsoft.com/office/drawing/2014/main" id="{DFAAB3F3-7FC3-25F4-F063-53C27C6AF73E}"/>
              </a:ext>
            </a:extLst>
          </p:cNvPr>
          <p:cNvSpPr/>
          <p:nvPr/>
        </p:nvSpPr>
        <p:spPr>
          <a:xfrm>
            <a:off x="12155016" y="11705472"/>
            <a:ext cx="10937463" cy="6889799"/>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3" name="Rectangle 102">
            <a:extLst>
              <a:ext uri="{FF2B5EF4-FFF2-40B4-BE49-F238E27FC236}">
                <a16:creationId xmlns:a16="http://schemas.microsoft.com/office/drawing/2014/main" id="{BEE947CF-32E5-6EE4-188A-343313480FC7}"/>
              </a:ext>
            </a:extLst>
          </p:cNvPr>
          <p:cNvSpPr/>
          <p:nvPr/>
        </p:nvSpPr>
        <p:spPr>
          <a:xfrm>
            <a:off x="1093172" y="11723344"/>
            <a:ext cx="10937463" cy="6871927"/>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Rectangle : avec coin rogné 106">
            <a:extLst>
              <a:ext uri="{FF2B5EF4-FFF2-40B4-BE49-F238E27FC236}">
                <a16:creationId xmlns:a16="http://schemas.microsoft.com/office/drawing/2014/main" id="{6A8A3DE1-7E65-440F-676E-2D1411300F9B}"/>
              </a:ext>
            </a:extLst>
          </p:cNvPr>
          <p:cNvSpPr/>
          <p:nvPr/>
        </p:nvSpPr>
        <p:spPr>
          <a:xfrm flipH="1">
            <a:off x="1130495" y="10392078"/>
            <a:ext cx="28186676" cy="1153214"/>
          </a:xfrm>
          <a:prstGeom prst="snip1Rect">
            <a:avLst>
              <a:gd name="adj" fmla="val 50000"/>
            </a:avLst>
          </a:prstGeom>
          <a:solidFill>
            <a:srgbClr val="1F497D"/>
          </a:solidFill>
          <a:ln w="76200">
            <a:solidFill>
              <a:srgbClr val="1F497D"/>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206366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bg1"/>
                </a:solidFill>
                <a:effectLst/>
                <a:uLnTx/>
                <a:uFillTx/>
                <a:latin typeface="Agency FB" panose="020B0503020202020204" pitchFamily="34" charset="0"/>
                <a:ea typeface="Times New Roman" panose="02020603050405020304" pitchFamily="18" charset="0"/>
              </a:rPr>
              <a:t>Methodology and Results</a:t>
            </a:r>
          </a:p>
        </p:txBody>
      </p:sp>
      <p:sp>
        <p:nvSpPr>
          <p:cNvPr id="6" name="Rectangle 5">
            <a:extLst>
              <a:ext uri="{FF2B5EF4-FFF2-40B4-BE49-F238E27FC236}">
                <a16:creationId xmlns:a16="http://schemas.microsoft.com/office/drawing/2014/main" id="{E307B950-8873-17DE-AFDA-A31F1156C0FB}"/>
              </a:ext>
            </a:extLst>
          </p:cNvPr>
          <p:cNvSpPr/>
          <p:nvPr/>
        </p:nvSpPr>
        <p:spPr>
          <a:xfrm flipV="1">
            <a:off x="1093173" y="6488809"/>
            <a:ext cx="28186677" cy="4571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7" name="Picture 6" descr="A blue logo with white text&#10;&#10;Description automatically generated">
            <a:extLst>
              <a:ext uri="{FF2B5EF4-FFF2-40B4-BE49-F238E27FC236}">
                <a16:creationId xmlns:a16="http://schemas.microsoft.com/office/drawing/2014/main" id="{81BC60F2-A63C-2767-6FC9-1E6935DD9E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317" y="465082"/>
            <a:ext cx="2666544" cy="2731413"/>
          </a:xfrm>
          <a:prstGeom prst="rect">
            <a:avLst/>
          </a:prstGeom>
          <a:noFill/>
          <a:ln>
            <a:noFill/>
          </a:ln>
        </p:spPr>
      </p:pic>
      <p:sp>
        <p:nvSpPr>
          <p:cNvPr id="8" name="TextBox 5">
            <a:extLst>
              <a:ext uri="{FF2B5EF4-FFF2-40B4-BE49-F238E27FC236}">
                <a16:creationId xmlns:a16="http://schemas.microsoft.com/office/drawing/2014/main" id="{74FD69E6-E994-DCB7-837F-632C754ADE7B}"/>
              </a:ext>
            </a:extLst>
          </p:cNvPr>
          <p:cNvSpPr txBox="1"/>
          <p:nvPr/>
        </p:nvSpPr>
        <p:spPr>
          <a:xfrm>
            <a:off x="4570890" y="716925"/>
            <a:ext cx="20965420" cy="2091511"/>
          </a:xfrm>
          <a:prstGeom prst="rect">
            <a:avLst/>
          </a:prstGeom>
        </p:spPr>
        <p:txBody>
          <a:bodyPr wrap="square" lIns="0" tIns="0" rIns="0" bIns="0" rtlCol="0" anchor="t">
            <a:noAutofit/>
          </a:bodyPr>
          <a:lstStyle/>
          <a:p>
            <a:pPr marL="0" marR="0" algn="ctr">
              <a:lnSpc>
                <a:spcPct val="115000"/>
              </a:lnSpc>
              <a:spcBef>
                <a:spcPts val="0"/>
              </a:spcBef>
              <a:spcAft>
                <a:spcPts val="0"/>
              </a:spcAft>
            </a:pPr>
            <a:r>
              <a:rPr lang="en-US" sz="4800" b="1" dirty="0">
                <a:solidFill>
                  <a:schemeClr val="tx2"/>
                </a:solidFill>
                <a:effectLst/>
                <a:latin typeface="Cambria" panose="02040503050406030204" pitchFamily="18" charset="0"/>
                <a:ea typeface="MS Mincho" panose="02020609040205080304" pitchFamily="49" charset="-128"/>
                <a:cs typeface="Arial" panose="020B0604020202020204" pitchFamily="34" charset="0"/>
              </a:rPr>
              <a:t>Global Scale Mapping of Mineral Dust in situ Optical Properties in the MIR+FIR spectral domain (100 to 2000 cm</a:t>
            </a:r>
            <a:r>
              <a:rPr lang="en-US" sz="4800" b="1" baseline="30000" dirty="0">
                <a:solidFill>
                  <a:schemeClr val="tx2"/>
                </a:solidFill>
                <a:effectLst/>
                <a:latin typeface="Cambria" panose="02040503050406030204" pitchFamily="18" charset="0"/>
                <a:ea typeface="MS Mincho" panose="02020609040205080304" pitchFamily="49" charset="-128"/>
                <a:cs typeface="Arial" panose="020B0604020202020204" pitchFamily="34" charset="0"/>
              </a:rPr>
              <a:t>−1</a:t>
            </a:r>
            <a:r>
              <a:rPr lang="en-US" sz="4800" b="1" dirty="0">
                <a:solidFill>
                  <a:schemeClr val="tx2"/>
                </a:solidFill>
                <a:effectLst/>
                <a:latin typeface="Cambria" panose="02040503050406030204" pitchFamily="18" charset="0"/>
                <a:ea typeface="MS Mincho" panose="02020609040205080304" pitchFamily="49" charset="-128"/>
                <a:cs typeface="Arial" panose="020B0604020202020204" pitchFamily="34" charset="0"/>
              </a:rPr>
              <a:t>):  Spectroscopic studies towards the exploitation of IASI−NG and FORUM forthcoming missions</a:t>
            </a:r>
            <a:endParaRPr lang="en-GB" sz="4400" dirty="0">
              <a:solidFill>
                <a:schemeClr val="tx2"/>
              </a:solidFill>
              <a:effectLst/>
              <a:latin typeface="Cambria" panose="02040503050406030204" pitchFamily="18" charset="0"/>
              <a:ea typeface="MS Mincho" panose="02020609040205080304" pitchFamily="49" charset="-128"/>
              <a:cs typeface="Arial" panose="020B0604020202020204" pitchFamily="34" charset="0"/>
            </a:endParaRPr>
          </a:p>
        </p:txBody>
      </p:sp>
      <p:sp>
        <p:nvSpPr>
          <p:cNvPr id="57" name="Rectangle : avec coin rogné 106">
            <a:extLst>
              <a:ext uri="{FF2B5EF4-FFF2-40B4-BE49-F238E27FC236}">
                <a16:creationId xmlns:a16="http://schemas.microsoft.com/office/drawing/2014/main" id="{081CCAC7-225C-8FF7-08FF-20983BFDF102}"/>
              </a:ext>
            </a:extLst>
          </p:cNvPr>
          <p:cNvSpPr/>
          <p:nvPr/>
        </p:nvSpPr>
        <p:spPr>
          <a:xfrm>
            <a:off x="1128138" y="6549588"/>
            <a:ext cx="4026958" cy="1153214"/>
          </a:xfrm>
          <a:prstGeom prst="snip1Rect">
            <a:avLst>
              <a:gd name="adj" fmla="val 50000"/>
            </a:avLst>
          </a:prstGeom>
          <a:solidFill>
            <a:srgbClr val="1F497D"/>
          </a:solidFill>
          <a:ln w="76200">
            <a:solidFill>
              <a:srgbClr val="1F497D"/>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2063668" rtl="0" eaLnBrk="1" fontAlgn="auto" latinLnBrk="0" hangingPunct="1">
              <a:lnSpc>
                <a:spcPct val="100000"/>
              </a:lnSpc>
              <a:spcBef>
                <a:spcPts val="0"/>
              </a:spcBef>
              <a:spcAft>
                <a:spcPts val="0"/>
              </a:spcAft>
              <a:buClrTx/>
              <a:buSzTx/>
              <a:buFontTx/>
              <a:buNone/>
              <a:tabLst/>
              <a:defRPr/>
            </a:pPr>
            <a:r>
              <a:rPr lang="fr-FR" sz="4800" b="1" dirty="0">
                <a:solidFill>
                  <a:schemeClr val="bg1"/>
                </a:solidFill>
                <a:latin typeface="Agency FB" panose="020B0503020202020204" pitchFamily="34" charset="0"/>
                <a:ea typeface="Times New Roman" panose="02020603050405020304" pitchFamily="18" charset="0"/>
              </a:rPr>
              <a:t>I</a:t>
            </a:r>
            <a:r>
              <a:rPr lang="en-GB" sz="4800" b="1" dirty="0" err="1">
                <a:solidFill>
                  <a:schemeClr val="bg1"/>
                </a:solidFill>
                <a:latin typeface="Agency FB" panose="020B0503020202020204" pitchFamily="34" charset="0"/>
                <a:ea typeface="Times New Roman" panose="02020603050405020304" pitchFamily="18" charset="0"/>
              </a:rPr>
              <a:t>ntroduction</a:t>
            </a:r>
            <a:endParaRPr kumimoji="0" lang="en-GB" sz="4800" b="1" i="0" u="none" strike="noStrike" kern="1200" cap="none" spc="0" normalizeH="0" baseline="0" noProof="0" dirty="0">
              <a:ln>
                <a:noFill/>
              </a:ln>
              <a:solidFill>
                <a:schemeClr val="bg1"/>
              </a:solidFill>
              <a:effectLst/>
              <a:uLnTx/>
              <a:uFillTx/>
              <a:latin typeface="Agency FB" panose="020B0503020202020204" pitchFamily="34" charset="0"/>
              <a:ea typeface="Times New Roman" panose="02020603050405020304" pitchFamily="18" charset="0"/>
            </a:endParaRPr>
          </a:p>
        </p:txBody>
      </p:sp>
      <p:sp>
        <p:nvSpPr>
          <p:cNvPr id="59" name="TextBox 58">
            <a:extLst>
              <a:ext uri="{FF2B5EF4-FFF2-40B4-BE49-F238E27FC236}">
                <a16:creationId xmlns:a16="http://schemas.microsoft.com/office/drawing/2014/main" id="{C5375F50-B5B7-8BC0-DD46-1CCF37D97505}"/>
              </a:ext>
            </a:extLst>
          </p:cNvPr>
          <p:cNvSpPr txBox="1"/>
          <p:nvPr/>
        </p:nvSpPr>
        <p:spPr>
          <a:xfrm>
            <a:off x="933153" y="3770937"/>
            <a:ext cx="28491543" cy="676339"/>
          </a:xfrm>
          <a:prstGeom prst="rect">
            <a:avLst/>
          </a:prstGeom>
          <a:noFill/>
        </p:spPr>
        <p:txBody>
          <a:bodyPr wrap="square">
            <a:spAutoFit/>
          </a:bodyPr>
          <a:lstStyle/>
          <a:p>
            <a:pPr marL="0" marR="0" algn="ctr">
              <a:lnSpc>
                <a:spcPts val="1040"/>
              </a:lnSpc>
              <a:spcBef>
                <a:spcPts val="0"/>
              </a:spcBef>
              <a:spcAft>
                <a:spcPts val="0"/>
              </a:spcAft>
            </a:pPr>
            <a:r>
              <a:rPr lang="en-GB" sz="2800" b="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 Alalam¹ ², C. Di Biagio³, P. Sellitto¹ ⁴, H. </a:t>
            </a:r>
            <a:r>
              <a:rPr lang="en-GB" sz="2800" b="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Herbin</a:t>
            </a:r>
            <a:r>
              <a:rPr lang="en-GB" sz="2800" b="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⁵, D. </a:t>
            </a:r>
            <a:r>
              <a:rPr lang="en-GB" sz="2800" b="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Petitprez</a:t>
            </a:r>
            <a:r>
              <a:rPr lang="en-GB" sz="2800" b="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⁶, V. Bizet ⁶, S. Gosselin⁶,  E. Bru³, A. Orta³, J. Cuesta¹, P. Formenti³, P. Roy⁷, J.–B. </a:t>
            </a:r>
            <a:r>
              <a:rPr lang="en-GB" sz="2800" b="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Brubach</a:t>
            </a:r>
            <a:r>
              <a:rPr lang="en-GB" sz="2800" b="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⁷, L. C.-</a:t>
            </a:r>
            <a:r>
              <a:rPr lang="en-GB" sz="2800" b="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Labonnote</a:t>
            </a:r>
            <a:r>
              <a:rPr lang="en-GB" sz="2800" b="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⁵, Q. </a:t>
            </a:r>
            <a:r>
              <a:rPr lang="en-GB" sz="2800" b="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Libois</a:t>
            </a:r>
            <a:r>
              <a:rPr lang="en-GB" sz="2800" b="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⁸</a:t>
            </a:r>
            <a:endParaRPr lang="en-GB" sz="71400" dirty="0">
              <a:effectLst/>
              <a:latin typeface="Cambria" panose="02040503050406030204" pitchFamily="18" charset="0"/>
              <a:ea typeface="MS Mincho" panose="02020609040205080304" pitchFamily="49" charset="-128"/>
              <a:cs typeface="Arial" panose="020B0604020202020204" pitchFamily="34" charset="0"/>
            </a:endParaRPr>
          </a:p>
          <a:p>
            <a:pPr marL="114300" marR="0" algn="ctr">
              <a:lnSpc>
                <a:spcPct val="115000"/>
              </a:lnSpc>
              <a:spcBef>
                <a:spcPts val="0"/>
              </a:spcBef>
              <a:spcAft>
                <a:spcPts val="0"/>
              </a:spcAft>
            </a:pPr>
            <a:endParaRPr lang="fr-FR" sz="28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endParaRPr>
          </a:p>
        </p:txBody>
      </p:sp>
      <p:sp>
        <p:nvSpPr>
          <p:cNvPr id="63" name="TextBox 62">
            <a:extLst>
              <a:ext uri="{FF2B5EF4-FFF2-40B4-BE49-F238E27FC236}">
                <a16:creationId xmlns:a16="http://schemas.microsoft.com/office/drawing/2014/main" id="{C9DA6701-3E40-F978-4728-E5BC010EB283}"/>
              </a:ext>
            </a:extLst>
          </p:cNvPr>
          <p:cNvSpPr txBox="1"/>
          <p:nvPr/>
        </p:nvSpPr>
        <p:spPr>
          <a:xfrm>
            <a:off x="15617372" y="4199313"/>
            <a:ext cx="13846627" cy="1569660"/>
          </a:xfrm>
          <a:prstGeom prst="rect">
            <a:avLst/>
          </a:prstGeom>
          <a:noFill/>
        </p:spPr>
        <p:txBody>
          <a:bodyPr wrap="square">
            <a:spAutoFit/>
          </a:bodyPr>
          <a:lstStyle/>
          <a:p>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⁵ Université de Lille, CNRS, UMR 8518, LOA, F-59000 Lille, France</a:t>
            </a:r>
            <a:b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b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⁶ Université de Lille, CNRS, UMR 8522, PC2A, F-59000 Lille, France</a:t>
            </a:r>
            <a:b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b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⁷ SOLEIL Synchrotron, L’Orme des Merisiers, 91190 Saint-Aubin, France</a:t>
            </a:r>
            <a:b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b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⁸ CNRM, Université de Toulouse, Météo-France, CNRS, CNRM, F-31057 Toulouse, France</a:t>
            </a:r>
            <a:endParaRPr lang="en-GB" sz="2400" dirty="0"/>
          </a:p>
        </p:txBody>
      </p:sp>
      <p:sp>
        <p:nvSpPr>
          <p:cNvPr id="65" name="TextBox 64">
            <a:extLst>
              <a:ext uri="{FF2B5EF4-FFF2-40B4-BE49-F238E27FC236}">
                <a16:creationId xmlns:a16="http://schemas.microsoft.com/office/drawing/2014/main" id="{EB560286-B986-0BEB-33EB-2CD7F0494FF5}"/>
              </a:ext>
            </a:extLst>
          </p:cNvPr>
          <p:cNvSpPr txBox="1"/>
          <p:nvPr/>
        </p:nvSpPr>
        <p:spPr>
          <a:xfrm>
            <a:off x="1371600" y="4199313"/>
            <a:ext cx="13846627" cy="1756763"/>
          </a:xfrm>
          <a:prstGeom prst="rect">
            <a:avLst/>
          </a:prstGeom>
          <a:noFill/>
        </p:spPr>
        <p:txBody>
          <a:bodyPr wrap="square">
            <a:spAutoFit/>
          </a:bodyPr>
          <a:lstStyle/>
          <a:p>
            <a:pPr marL="114300" marR="0">
              <a:lnSpc>
                <a:spcPct val="115000"/>
              </a:lnSpc>
              <a:spcBef>
                <a:spcPts val="0"/>
              </a:spcBef>
              <a:spcAft>
                <a:spcPts val="0"/>
              </a:spcAft>
            </a:pP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¹ Université Paris Est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Creteil</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and Université Paris Cité, CNRS, LISA, F-94010 Créteil, France</a:t>
            </a:r>
            <a:b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b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² CNES (Centre National d'Études Spatiales), 75001, Paris, France</a:t>
            </a:r>
            <a:b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b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³ Université Paris Cité and Université Paris Est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Creteil</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CNRS, LISA, F-75013 Paris, France</a:t>
            </a:r>
            <a:b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b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⁴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Istituto</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Nazionale di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Geofisica</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e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Vulcanologia</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Osservatorio</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Etneo</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Catania</a:t>
            </a:r>
            <a:r>
              <a:rPr lang="fr-FR" sz="2400" i="1" kern="1200" dirty="0">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 </a:t>
            </a:r>
            <a:r>
              <a:rPr lang="fr-FR" sz="2400" i="1" kern="1200" dirty="0" err="1">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Italy</a:t>
            </a:r>
            <a:endParaRPr lang="en-GB" sz="2400" dirty="0">
              <a:effectLst/>
              <a:latin typeface="Cambria" panose="02040503050406030204" pitchFamily="18" charset="0"/>
              <a:ea typeface="MS Mincho" panose="02020609040205080304" pitchFamily="49" charset="-128"/>
              <a:cs typeface="Arial" panose="020B0604020202020204" pitchFamily="34" charset="0"/>
            </a:endParaRPr>
          </a:p>
        </p:txBody>
      </p:sp>
      <mc:AlternateContent xmlns:mc="http://schemas.openxmlformats.org/markup-compatibility/2006">
        <mc:Choice xmlns:a14="http://schemas.microsoft.com/office/drawing/2010/main" Requires="a14">
          <p:sp>
            <p:nvSpPr>
              <p:cNvPr id="73" name="TextBox 58">
                <a:extLst>
                  <a:ext uri="{FF2B5EF4-FFF2-40B4-BE49-F238E27FC236}">
                    <a16:creationId xmlns:a16="http://schemas.microsoft.com/office/drawing/2014/main" id="{84C0868D-B19E-96FD-E8D3-6B6794C9FE1D}"/>
                  </a:ext>
                </a:extLst>
              </p:cNvPr>
              <p:cNvSpPr txBox="1"/>
              <p:nvPr/>
            </p:nvSpPr>
            <p:spPr>
              <a:xfrm>
                <a:off x="1093172" y="7294432"/>
                <a:ext cx="28186075" cy="3134474"/>
              </a:xfrm>
              <a:prstGeom prst="rect">
                <a:avLst/>
              </a:prstGeom>
            </p:spPr>
            <p:txBody>
              <a:bodyPr wrap="square" lIns="0" tIns="0" rIns="0" bIns="0" rtlCol="0" anchor="t">
                <a:noAutofit/>
              </a:bodyPr>
              <a:lstStyle/>
              <a:p>
                <a:pPr marR="0" algn="just">
                  <a:lnSpc>
                    <a:spcPct val="115000"/>
                  </a:lnSpc>
                  <a:spcBef>
                    <a:spcPts val="0"/>
                  </a:spcBef>
                  <a:spcAft>
                    <a:spcPts val="0"/>
                  </a:spcAft>
                </a:pPr>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                                               Mineral dust aerosols significantly </a:t>
                </a:r>
                <a:r>
                  <a:rPr lang="en-GB" sz="2800" kern="1200" dirty="0">
                    <a:effectLst/>
                    <a:latin typeface="Times New Roman" panose="02020603050405020304" pitchFamily="18" charset="0"/>
                    <a:ea typeface="MS Mincho" panose="02020609040205080304" pitchFamily="49" charset="-128"/>
                    <a:cs typeface="Arial" panose="020B0604020202020204" pitchFamily="34" charset="0"/>
                  </a:rPr>
                  <a:t>influence </a:t>
                </a:r>
                <a:r>
                  <a:rPr lang="en-GB" sz="2800" dirty="0">
                    <a:latin typeface="Times New Roman" panose="02020603050405020304" pitchFamily="18" charset="0"/>
                    <a:ea typeface="MS Mincho" panose="02020609040205080304" pitchFamily="49" charset="-128"/>
                    <a:cs typeface="Arial" panose="020B0604020202020204" pitchFamily="34" charset="0"/>
                  </a:rPr>
                  <a:t>the </a:t>
                </a:r>
                <a:r>
                  <a:rPr lang="en-GB" sz="2800" kern="1200" dirty="0">
                    <a:effectLst/>
                    <a:latin typeface="Times New Roman" panose="02020603050405020304" pitchFamily="18" charset="0"/>
                    <a:ea typeface="MS Mincho" panose="02020609040205080304" pitchFamily="49" charset="-128"/>
                    <a:cs typeface="Arial" panose="020B0604020202020204" pitchFamily="34" charset="0"/>
                  </a:rPr>
                  <a:t>Earth's radiative budget by interacting with radiation through absorption and scattering. However, accurately estimating their direct radiative effect (DRE) remains challenging due to limited knowledge of their physical and chemical properties and variability. The complex refractive index (CRI) is crucial for retrieving aerosol parameters </a:t>
                </a:r>
                <a:r>
                  <a:rPr lang="en-GB" sz="2800" dirty="0">
                    <a:latin typeface="Times New Roman" panose="02020603050405020304" pitchFamily="18" charset="0"/>
                    <a:ea typeface="MS Mincho" panose="02020609040205080304" pitchFamily="49" charset="-128"/>
                    <a:cs typeface="Arial" panose="020B0604020202020204" pitchFamily="34" charset="0"/>
                  </a:rPr>
                  <a:t>i.e.,</a:t>
                </a:r>
                <a:r>
                  <a:rPr lang="en-GB" sz="2800" kern="1200" dirty="0">
                    <a:effectLst/>
                    <a:latin typeface="Times New Roman" panose="02020603050405020304" pitchFamily="18" charset="0"/>
                    <a:ea typeface="MS Mincho" panose="02020609040205080304" pitchFamily="49" charset="-128"/>
                    <a:cs typeface="Arial" panose="020B0604020202020204" pitchFamily="34" charset="0"/>
                  </a:rPr>
                  <a:t> size distribution, concentration and chemical composition, </a:t>
                </a:r>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using satellite instruments. While mid-infrared (MIR, </a:t>
                </a:r>
                <a:r>
                  <a:rPr lang="en-GB" sz="2800" dirty="0">
                    <a:solidFill>
                      <a:srgbClr val="373737"/>
                    </a:solidFill>
                    <a:latin typeface="Times New Roman" panose="02020603050405020304" pitchFamily="18" charset="0"/>
                    <a:ea typeface="MS Mincho" panose="02020609040205080304" pitchFamily="49" charset="-128"/>
                    <a:cs typeface="Arial" panose="020B0604020202020204" pitchFamily="34" charset="0"/>
                  </a:rPr>
                  <a:t>650 to 4000 </a:t>
                </a:r>
                <a14:m>
                  <m:oMath xmlns:m="http://schemas.openxmlformats.org/officeDocument/2006/math">
                    <m:sSup>
                      <m:sSupPr>
                        <m:ctrlPr>
                          <a:rPr lang="en-GB" sz="2800" i="1" dirty="0">
                            <a:solidFill>
                              <a:srgbClr val="373737"/>
                            </a:solidFill>
                            <a:latin typeface="Cambria Math" panose="02040503050406030204" pitchFamily="18" charset="0"/>
                            <a:ea typeface="MS Mincho" panose="02020609040205080304" pitchFamily="49" charset="-128"/>
                            <a:cs typeface="Arial" panose="020B0604020202020204" pitchFamily="34" charset="0"/>
                          </a:rPr>
                        </m:ctrlPr>
                      </m:sSupPr>
                      <m:e>
                        <m:r>
                          <m:rPr>
                            <m:sty m:val="p"/>
                          </m:rPr>
                          <a:rPr lang="fr-FR" sz="2800" dirty="0">
                            <a:solidFill>
                              <a:srgbClr val="373737"/>
                            </a:solidFill>
                            <a:latin typeface="Cambria Math" panose="02040503050406030204" pitchFamily="18" charset="0"/>
                            <a:ea typeface="MS Mincho" panose="02020609040205080304" pitchFamily="49" charset="-128"/>
                            <a:cs typeface="Arial" panose="020B0604020202020204" pitchFamily="34" charset="0"/>
                          </a:rPr>
                          <m:t>cm</m:t>
                        </m:r>
                      </m:e>
                      <m:sup>
                        <m:r>
                          <a:rPr lang="fr-FR" sz="2800" dirty="0">
                            <a:solidFill>
                              <a:srgbClr val="373737"/>
                            </a:solidFill>
                            <a:latin typeface="Cambria Math" panose="02040503050406030204" pitchFamily="18" charset="0"/>
                            <a:ea typeface="MS Mincho" panose="02020609040205080304" pitchFamily="49" charset="-128"/>
                            <a:cs typeface="Arial" panose="020B0604020202020204" pitchFamily="34" charset="0"/>
                          </a:rPr>
                          <m:t>−1</m:t>
                        </m:r>
                      </m:sup>
                    </m:sSup>
                  </m:oMath>
                </a14:m>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 studies have advanced aerosol characterization, far-infrared (FIR,</a:t>
                </a:r>
                <a:r>
                  <a:rPr lang="en-GB" sz="2800" dirty="0">
                    <a:solidFill>
                      <a:srgbClr val="373737"/>
                    </a:solidFill>
                    <a:latin typeface="Times New Roman" panose="02020603050405020304" pitchFamily="18" charset="0"/>
                    <a:ea typeface="MS Mincho" panose="02020609040205080304" pitchFamily="49" charset="-128"/>
                    <a:cs typeface="Arial" panose="020B0604020202020204" pitchFamily="34" charset="0"/>
                  </a:rPr>
                  <a:t> 100 to 650 </a:t>
                </a:r>
                <a14:m>
                  <m:oMath xmlns:m="http://schemas.openxmlformats.org/officeDocument/2006/math">
                    <m:sSup>
                      <m:sSupPr>
                        <m:ctrlPr>
                          <a:rPr lang="en-GB" sz="2800" i="1" dirty="0">
                            <a:solidFill>
                              <a:srgbClr val="373737"/>
                            </a:solidFill>
                            <a:latin typeface="Cambria Math" panose="02040503050406030204" pitchFamily="18" charset="0"/>
                            <a:ea typeface="MS Mincho" panose="02020609040205080304" pitchFamily="49" charset="-128"/>
                            <a:cs typeface="Arial" panose="020B0604020202020204" pitchFamily="34" charset="0"/>
                          </a:rPr>
                        </m:ctrlPr>
                      </m:sSupPr>
                      <m:e>
                        <m:r>
                          <m:rPr>
                            <m:sty m:val="p"/>
                          </m:rPr>
                          <a:rPr lang="fr-FR" sz="2800" dirty="0">
                            <a:solidFill>
                              <a:srgbClr val="373737"/>
                            </a:solidFill>
                            <a:latin typeface="Cambria Math" panose="02040503050406030204" pitchFamily="18" charset="0"/>
                            <a:ea typeface="MS Mincho" panose="02020609040205080304" pitchFamily="49" charset="-128"/>
                            <a:cs typeface="Arial" panose="020B0604020202020204" pitchFamily="34" charset="0"/>
                          </a:rPr>
                          <m:t>cm</m:t>
                        </m:r>
                      </m:e>
                      <m:sup>
                        <m:r>
                          <a:rPr lang="fr-FR" sz="2800" dirty="0">
                            <a:solidFill>
                              <a:srgbClr val="373737"/>
                            </a:solidFill>
                            <a:latin typeface="Cambria Math" panose="02040503050406030204" pitchFamily="18" charset="0"/>
                            <a:ea typeface="MS Mincho" panose="02020609040205080304" pitchFamily="49" charset="-128"/>
                            <a:cs typeface="Arial" panose="020B0604020202020204" pitchFamily="34" charset="0"/>
                          </a:rPr>
                          <m:t>−1</m:t>
                        </m:r>
                      </m:sup>
                    </m:sSup>
                  </m:oMath>
                </a14:m>
                <a:r>
                  <a:rPr lang="en-GB" sz="2800" dirty="0">
                    <a:solidFill>
                      <a:srgbClr val="373737"/>
                    </a:solidFill>
                    <a:latin typeface="Times New Roman" panose="02020603050405020304" pitchFamily="18" charset="0"/>
                    <a:ea typeface="MS Mincho" panose="02020609040205080304" pitchFamily="49" charset="-128"/>
                    <a:cs typeface="Arial" panose="020B0604020202020204" pitchFamily="34" charset="0"/>
                  </a:rPr>
                  <a:t>) interactions remain largely unexplored. Recent studies show FIR signatures are sensitive to dust spectral features, highlighting their potential for enhanced dust characterization. This work addresses the gap in FIR data by developing a global map of mineral dust optical properties </a:t>
                </a:r>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a:t>
                </a:r>
                <a:r>
                  <a:rPr lang="en-GB" sz="2800" dirty="0">
                    <a:solidFill>
                      <a:srgbClr val="373737"/>
                    </a:solidFill>
                    <a:latin typeface="Times New Roman" panose="02020603050405020304" pitchFamily="18" charset="0"/>
                    <a:ea typeface="MS Mincho" panose="02020609040205080304" pitchFamily="49" charset="-128"/>
                    <a:cs typeface="Arial" panose="020B0604020202020204" pitchFamily="34" charset="0"/>
                  </a:rPr>
                  <a:t>100 to 2000 </a:t>
                </a:r>
                <a14:m>
                  <m:oMath xmlns:m="http://schemas.openxmlformats.org/officeDocument/2006/math">
                    <m:sSup>
                      <m:sSupPr>
                        <m:ctrlPr>
                          <a:rPr lang="en-GB" sz="2800" dirty="0" smtClean="0">
                            <a:solidFill>
                              <a:srgbClr val="373737"/>
                            </a:solidFill>
                            <a:latin typeface="Cambria Math" panose="02040503050406030204" pitchFamily="18" charset="0"/>
                            <a:ea typeface="MS Mincho" panose="02020609040205080304" pitchFamily="49" charset="-128"/>
                            <a:cs typeface="Arial" panose="020B0604020202020204" pitchFamily="34" charset="0"/>
                          </a:rPr>
                        </m:ctrlPr>
                      </m:sSupPr>
                      <m:e>
                        <m:r>
                          <m:rPr>
                            <m:sty m:val="p"/>
                          </m:rPr>
                          <a:rPr lang="fr-FR" sz="2800" b="0" i="0" dirty="0" smtClean="0">
                            <a:solidFill>
                              <a:srgbClr val="373737"/>
                            </a:solidFill>
                            <a:latin typeface="Cambria Math" panose="02040503050406030204" pitchFamily="18" charset="0"/>
                            <a:ea typeface="MS Mincho" panose="02020609040205080304" pitchFamily="49" charset="-128"/>
                            <a:cs typeface="Arial" panose="020B0604020202020204" pitchFamily="34" charset="0"/>
                          </a:rPr>
                          <m:t>cm</m:t>
                        </m:r>
                      </m:e>
                      <m:sup>
                        <m:r>
                          <a:rPr lang="fr-FR" sz="2800" b="0" i="0" dirty="0" smtClean="0">
                            <a:solidFill>
                              <a:srgbClr val="373737"/>
                            </a:solidFill>
                            <a:latin typeface="Cambria Math" panose="02040503050406030204" pitchFamily="18" charset="0"/>
                            <a:ea typeface="MS Mincho" panose="02020609040205080304" pitchFamily="49" charset="-128"/>
                            <a:cs typeface="Arial" panose="020B0604020202020204" pitchFamily="34" charset="0"/>
                          </a:rPr>
                          <m:t>−1</m:t>
                        </m:r>
                      </m:sup>
                    </m:sSup>
                  </m:oMath>
                </a14:m>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 to support IASI-NG and FORUM missions. By leveraging state-of-the-art and realistic aerosol generation methods, this study provides high-resolution optical properties, advancing satellite synergy and improving the understanding of dust-radiation interactions.</a:t>
                </a:r>
                <a:endParaRPr lang="en-GB" sz="4400" b="1" dirty="0">
                  <a:effectLst/>
                  <a:latin typeface="Cambria" panose="02040503050406030204" pitchFamily="18" charset="0"/>
                  <a:ea typeface="MS Mincho" panose="02020609040205080304" pitchFamily="49" charset="-128"/>
                  <a:cs typeface="Arial" panose="020B0604020202020204" pitchFamily="34" charset="0"/>
                </a:endParaRPr>
              </a:p>
            </p:txBody>
          </p:sp>
        </mc:Choice>
        <mc:Fallback>
          <p:sp>
            <p:nvSpPr>
              <p:cNvPr id="73" name="TextBox 58">
                <a:extLst>
                  <a:ext uri="{FF2B5EF4-FFF2-40B4-BE49-F238E27FC236}">
                    <a16:creationId xmlns:a16="http://schemas.microsoft.com/office/drawing/2014/main" id="{84C0868D-B19E-96FD-E8D3-6B6794C9FE1D}"/>
                  </a:ext>
                </a:extLst>
              </p:cNvPr>
              <p:cNvSpPr txBox="1">
                <a:spLocks noRot="1" noChangeAspect="1" noMove="1" noResize="1" noEditPoints="1" noAdjustHandles="1" noChangeArrowheads="1" noChangeShapeType="1" noTextEdit="1"/>
              </p:cNvSpPr>
              <p:nvPr/>
            </p:nvSpPr>
            <p:spPr>
              <a:xfrm>
                <a:off x="1093172" y="7294432"/>
                <a:ext cx="28186075" cy="3134474"/>
              </a:xfrm>
              <a:prstGeom prst="rect">
                <a:avLst/>
              </a:prstGeom>
              <a:blipFill>
                <a:blip r:embed="rId4"/>
                <a:stretch>
                  <a:fillRect l="-757" t="-2724" r="-779" b="-15175"/>
                </a:stretch>
              </a:blipFill>
            </p:spPr>
            <p:txBody>
              <a:bodyPr/>
              <a:lstStyle/>
              <a:p>
                <a:r>
                  <a:rPr lang="en-GB">
                    <a:noFill/>
                  </a:rPr>
                  <a:t> </a:t>
                </a:r>
              </a:p>
            </p:txBody>
          </p:sp>
        </mc:Fallback>
      </mc:AlternateContent>
      <p:sp>
        <p:nvSpPr>
          <p:cNvPr id="92" name="Rectangle 91">
            <a:extLst>
              <a:ext uri="{FF2B5EF4-FFF2-40B4-BE49-F238E27FC236}">
                <a16:creationId xmlns:a16="http://schemas.microsoft.com/office/drawing/2014/main" id="{B8900E09-018C-6C56-C217-BB4D5C7FCE77}"/>
              </a:ext>
            </a:extLst>
          </p:cNvPr>
          <p:cNvSpPr/>
          <p:nvPr/>
        </p:nvSpPr>
        <p:spPr>
          <a:xfrm>
            <a:off x="1217553" y="11799137"/>
            <a:ext cx="11709182" cy="584775"/>
          </a:xfrm>
          <a:prstGeom prst="rect">
            <a:avLst/>
          </a:prstGeom>
        </p:spPr>
        <p:txBody>
          <a:bodyPr wrap="square">
            <a:spAutoFit/>
          </a:bodyPr>
          <a:lstStyle/>
          <a:p>
            <a:r>
              <a:rPr lang="fr-FR" sz="3200" b="1" dirty="0">
                <a:latin typeface="Times New Roman" panose="02020603050405020304" pitchFamily="18" charset="0"/>
                <a:ea typeface="MS Mincho"/>
                <a:cs typeface="Times New Roman" panose="02020603050405020304" pitchFamily="18" charset="0"/>
              </a:rPr>
              <a:t>I- SOIL SAMPLES SELECTION</a:t>
            </a:r>
          </a:p>
        </p:txBody>
      </p:sp>
      <p:sp>
        <p:nvSpPr>
          <p:cNvPr id="102" name="TextBox 58">
            <a:extLst>
              <a:ext uri="{FF2B5EF4-FFF2-40B4-BE49-F238E27FC236}">
                <a16:creationId xmlns:a16="http://schemas.microsoft.com/office/drawing/2014/main" id="{7EF00857-4B22-DA8C-5F44-4D3D3B68D7D3}"/>
              </a:ext>
            </a:extLst>
          </p:cNvPr>
          <p:cNvSpPr txBox="1"/>
          <p:nvPr/>
        </p:nvSpPr>
        <p:spPr>
          <a:xfrm>
            <a:off x="1263043" y="12405905"/>
            <a:ext cx="10391076" cy="1055561"/>
          </a:xfrm>
          <a:prstGeom prst="rect">
            <a:avLst/>
          </a:prstGeom>
        </p:spPr>
        <p:txBody>
          <a:bodyPr wrap="square" lIns="0" tIns="0" rIns="0" bIns="0" rtlCol="0" anchor="t">
            <a:noAutofit/>
          </a:bodyPr>
          <a:lstStyle/>
          <a:p>
            <a:pPr marR="0" algn="ctr">
              <a:spcBef>
                <a:spcPts val="0"/>
              </a:spcBef>
              <a:spcAft>
                <a:spcPts val="0"/>
              </a:spcAft>
            </a:pPr>
            <a:r>
              <a:rPr lang="en-GB" sz="24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Six samples were selected to represent different geographic regions and cover the diversity of mineral dust composition on a global scale.</a:t>
            </a:r>
            <a:endParaRPr lang="en-GB" sz="2400" b="1"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107" name="Rectangle 106">
            <a:extLst>
              <a:ext uri="{FF2B5EF4-FFF2-40B4-BE49-F238E27FC236}">
                <a16:creationId xmlns:a16="http://schemas.microsoft.com/office/drawing/2014/main" id="{873F5496-ADF4-474D-2530-C209014DA67A}"/>
              </a:ext>
            </a:extLst>
          </p:cNvPr>
          <p:cNvSpPr/>
          <p:nvPr/>
        </p:nvSpPr>
        <p:spPr>
          <a:xfrm>
            <a:off x="12241749" y="11748791"/>
            <a:ext cx="16055278" cy="584775"/>
          </a:xfrm>
          <a:prstGeom prst="rect">
            <a:avLst/>
          </a:prstGeom>
        </p:spPr>
        <p:txBody>
          <a:bodyPr wrap="square">
            <a:spAutoFit/>
          </a:bodyPr>
          <a:lstStyle/>
          <a:p>
            <a:r>
              <a:rPr lang="fr-FR" sz="3200" b="1" dirty="0">
                <a:latin typeface="Times New Roman" panose="02020603050405020304" pitchFamily="18" charset="0"/>
                <a:ea typeface="MS Mincho"/>
                <a:cs typeface="Times New Roman" panose="02020603050405020304" pitchFamily="18" charset="0"/>
              </a:rPr>
              <a:t>II- EXPERIMENTAL MEASUREMENTS</a:t>
            </a:r>
          </a:p>
        </p:txBody>
      </p:sp>
      <p:pic>
        <p:nvPicPr>
          <p:cNvPr id="109" name="Picture 108">
            <a:extLst>
              <a:ext uri="{FF2B5EF4-FFF2-40B4-BE49-F238E27FC236}">
                <a16:creationId xmlns:a16="http://schemas.microsoft.com/office/drawing/2014/main" id="{40877C8A-4FA9-C6B6-F04D-11A9341FA730}"/>
              </a:ext>
            </a:extLst>
          </p:cNvPr>
          <p:cNvPicPr>
            <a:picLocks noChangeAspect="1"/>
          </p:cNvPicPr>
          <p:nvPr/>
        </p:nvPicPr>
        <p:blipFill rotWithShape="1">
          <a:blip r:embed="rId5"/>
          <a:srcRect l="20383" t="13642" r="20963" b="27277"/>
          <a:stretch/>
        </p:blipFill>
        <p:spPr>
          <a:xfrm>
            <a:off x="12255397" y="13554505"/>
            <a:ext cx="10744400" cy="4370033"/>
          </a:xfrm>
          <a:prstGeom prst="rect">
            <a:avLst/>
          </a:prstGeom>
        </p:spPr>
      </p:pic>
      <p:sp>
        <p:nvSpPr>
          <p:cNvPr id="110" name="Rectangle 109">
            <a:extLst>
              <a:ext uri="{FF2B5EF4-FFF2-40B4-BE49-F238E27FC236}">
                <a16:creationId xmlns:a16="http://schemas.microsoft.com/office/drawing/2014/main" id="{363086C4-B504-B340-389C-BB04F3CCCD9D}"/>
              </a:ext>
            </a:extLst>
          </p:cNvPr>
          <p:cNvSpPr/>
          <p:nvPr/>
        </p:nvSpPr>
        <p:spPr>
          <a:xfrm>
            <a:off x="1121138" y="27785009"/>
            <a:ext cx="7588147" cy="1027800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8" name="TextBox 58">
            <a:extLst>
              <a:ext uri="{FF2B5EF4-FFF2-40B4-BE49-F238E27FC236}">
                <a16:creationId xmlns:a16="http://schemas.microsoft.com/office/drawing/2014/main" id="{6076E96A-93FE-9452-4F5D-DDAA7E1B8D2A}"/>
              </a:ext>
            </a:extLst>
          </p:cNvPr>
          <p:cNvSpPr txBox="1"/>
          <p:nvPr/>
        </p:nvSpPr>
        <p:spPr>
          <a:xfrm>
            <a:off x="1304286" y="18946009"/>
            <a:ext cx="7124737" cy="1107495"/>
          </a:xfrm>
          <a:prstGeom prst="rect">
            <a:avLst/>
          </a:prstGeom>
        </p:spPr>
        <p:txBody>
          <a:bodyPr wrap="square" lIns="0" tIns="0" rIns="0" bIns="0" rtlCol="0" anchor="t">
            <a:noAutofit/>
          </a:bodyPr>
          <a:lstStyle/>
          <a:p>
            <a:pPr marR="0" algn="just">
              <a:lnSpc>
                <a:spcPct val="115000"/>
              </a:lnSpc>
              <a:spcBef>
                <a:spcPts val="0"/>
              </a:spcBef>
              <a:spcAft>
                <a:spcPts val="0"/>
              </a:spcAft>
            </a:pPr>
            <a:r>
              <a:rPr lang="en-GB" sz="32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II.B – Extinction measurements</a:t>
            </a:r>
          </a:p>
        </p:txBody>
      </p:sp>
      <p:sp>
        <p:nvSpPr>
          <p:cNvPr id="132" name="Rectangle 131">
            <a:extLst>
              <a:ext uri="{FF2B5EF4-FFF2-40B4-BE49-F238E27FC236}">
                <a16:creationId xmlns:a16="http://schemas.microsoft.com/office/drawing/2014/main" id="{F0949E69-A058-6B9C-4B75-DD17706AC3AD}"/>
              </a:ext>
            </a:extLst>
          </p:cNvPr>
          <p:cNvSpPr/>
          <p:nvPr/>
        </p:nvSpPr>
        <p:spPr>
          <a:xfrm>
            <a:off x="9026218" y="27830221"/>
            <a:ext cx="12395230" cy="584775"/>
          </a:xfrm>
          <a:prstGeom prst="rect">
            <a:avLst/>
          </a:prstGeom>
        </p:spPr>
        <p:txBody>
          <a:bodyPr wrap="square">
            <a:spAutoFit/>
          </a:bodyPr>
          <a:lstStyle/>
          <a:p>
            <a:r>
              <a:rPr lang="fr-FR" sz="3200" b="1" dirty="0">
                <a:latin typeface="Times New Roman" panose="02020603050405020304" pitchFamily="18" charset="0"/>
                <a:ea typeface="MS Mincho"/>
                <a:cs typeface="Times New Roman" panose="02020603050405020304" pitchFamily="18" charset="0"/>
              </a:rPr>
              <a:t>III- OPTICAL PROPERTIES RETRIEVAL</a:t>
            </a:r>
          </a:p>
        </p:txBody>
      </p:sp>
      <p:sp>
        <p:nvSpPr>
          <p:cNvPr id="170" name="Rectangle : avec coins arrondis en haut 114">
            <a:extLst>
              <a:ext uri="{FF2B5EF4-FFF2-40B4-BE49-F238E27FC236}">
                <a16:creationId xmlns:a16="http://schemas.microsoft.com/office/drawing/2014/main" id="{521D7C68-3A6D-694E-C8B0-090E01499FD3}"/>
              </a:ext>
            </a:extLst>
          </p:cNvPr>
          <p:cNvSpPr/>
          <p:nvPr/>
        </p:nvSpPr>
        <p:spPr>
          <a:xfrm rot="10800000">
            <a:off x="18649707" y="41337828"/>
            <a:ext cx="10933431" cy="1153228"/>
          </a:xfrm>
          <a:prstGeom prst="round2Same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just" defTabSz="2063668"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2063668"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1" name="Rectangle 170">
            <a:extLst>
              <a:ext uri="{FF2B5EF4-FFF2-40B4-BE49-F238E27FC236}">
                <a16:creationId xmlns:a16="http://schemas.microsoft.com/office/drawing/2014/main" id="{CA8C8075-E121-9592-C9A5-2E1D446B9B00}"/>
              </a:ext>
            </a:extLst>
          </p:cNvPr>
          <p:cNvSpPr/>
          <p:nvPr/>
        </p:nvSpPr>
        <p:spPr>
          <a:xfrm>
            <a:off x="8950543" y="38424274"/>
            <a:ext cx="20396834" cy="302549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76" name="Picture 175">
            <a:extLst>
              <a:ext uri="{FF2B5EF4-FFF2-40B4-BE49-F238E27FC236}">
                <a16:creationId xmlns:a16="http://schemas.microsoft.com/office/drawing/2014/main" id="{611AF114-FB5D-6EE6-07D2-3F87A0D8C4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88026" y="746420"/>
            <a:ext cx="1450479" cy="756376"/>
          </a:xfrm>
          <a:prstGeom prst="rect">
            <a:avLst/>
          </a:prstGeom>
        </p:spPr>
      </p:pic>
      <p:sp>
        <p:nvSpPr>
          <p:cNvPr id="183" name="TextBox 58">
            <a:extLst>
              <a:ext uri="{FF2B5EF4-FFF2-40B4-BE49-F238E27FC236}">
                <a16:creationId xmlns:a16="http://schemas.microsoft.com/office/drawing/2014/main" id="{9FB2FE76-A3D2-6464-2AEC-8D38CAF0490C}"/>
              </a:ext>
            </a:extLst>
          </p:cNvPr>
          <p:cNvSpPr txBox="1"/>
          <p:nvPr/>
        </p:nvSpPr>
        <p:spPr>
          <a:xfrm>
            <a:off x="17271525" y="17986353"/>
            <a:ext cx="5601928" cy="595110"/>
          </a:xfrm>
          <a:prstGeom prst="rect">
            <a:avLst/>
          </a:prstGeom>
        </p:spPr>
        <p:txBody>
          <a:bodyPr wrap="square" lIns="0" tIns="0" rIns="0" bIns="0" rtlCol="0" anchor="t">
            <a:noAutofit/>
          </a:bodyPr>
          <a:lstStyle/>
          <a:p>
            <a:pPr algn="r">
              <a:lnSpc>
                <a:spcPct val="115000"/>
              </a:lnSpc>
            </a:pPr>
            <a:r>
              <a:rPr lang="en-US" sz="2800" b="1" i="1" dirty="0">
                <a:solidFill>
                  <a:srgbClr val="0070C0"/>
                </a:solidFill>
                <a:latin typeface="Times New Roman" panose="02020603050405020304" pitchFamily="18" charset="0"/>
                <a:cs typeface="Times New Roman" panose="02020603050405020304" pitchFamily="18" charset="0"/>
              </a:rPr>
              <a:t>Chehab et al</a:t>
            </a:r>
            <a:r>
              <a:rPr lang="en-US" sz="2000" b="1" i="1" dirty="0">
                <a:solidFill>
                  <a:srgbClr val="0070C0"/>
                </a:solidFill>
                <a:latin typeface="Times New Roman" panose="02020603050405020304" pitchFamily="18" charset="0"/>
                <a:cs typeface="Times New Roman" panose="02020603050405020304" pitchFamily="18" charset="0"/>
              </a:rPr>
              <a:t>.,</a:t>
            </a:r>
            <a:r>
              <a:rPr lang="en-US" sz="2800" b="1" i="1" dirty="0">
                <a:solidFill>
                  <a:srgbClr val="0070C0"/>
                </a:solidFill>
                <a:latin typeface="Times New Roman" panose="02020603050405020304" pitchFamily="18" charset="0"/>
                <a:cs typeface="Times New Roman" panose="02020603050405020304" pitchFamily="18" charset="0"/>
              </a:rPr>
              <a:t> 2024</a:t>
            </a:r>
          </a:p>
          <a:p>
            <a:pPr marL="342900" marR="0" indent="-342900" algn="r">
              <a:lnSpc>
                <a:spcPct val="115000"/>
              </a:lnSpc>
              <a:spcBef>
                <a:spcPts val="0"/>
              </a:spcBef>
              <a:spcAft>
                <a:spcPts val="0"/>
              </a:spcAft>
              <a:buFont typeface="Arial" panose="020B0604020202020204" pitchFamily="34" charset="0"/>
              <a:buChar char="•"/>
            </a:pPr>
            <a:endParaRPr lang="en-GB" sz="2000" dirty="0">
              <a:solidFill>
                <a:srgbClr val="373737"/>
              </a:solidFill>
              <a:latin typeface="Times New Roman" panose="02020603050405020304" pitchFamily="18" charset="0"/>
              <a:ea typeface="MS Mincho" panose="02020609040205080304" pitchFamily="49" charset="-128"/>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85" name="TextBox 184">
                <a:extLst>
                  <a:ext uri="{FF2B5EF4-FFF2-40B4-BE49-F238E27FC236}">
                    <a16:creationId xmlns:a16="http://schemas.microsoft.com/office/drawing/2014/main" id="{FF3410EE-717E-004F-895F-2656F1E808C0}"/>
                  </a:ext>
                </a:extLst>
              </p:cNvPr>
              <p:cNvSpPr txBox="1"/>
              <p:nvPr/>
            </p:nvSpPr>
            <p:spPr>
              <a:xfrm>
                <a:off x="9020122" y="38388350"/>
                <a:ext cx="20226220" cy="3046988"/>
              </a:xfrm>
              <a:prstGeom prst="rect">
                <a:avLst/>
              </a:prstGeom>
              <a:noFill/>
            </p:spPr>
            <p:txBody>
              <a:bodyPr wrap="square">
                <a:spAutoFit/>
              </a:bodyPr>
              <a:lstStyle/>
              <a:p>
                <a:pPr marL="342900" indent="-342900" algn="just">
                  <a:buFont typeface="Arial" panose="020B0604020202020204" pitchFamily="34" charset="0"/>
                  <a:buChar char="•"/>
                </a:pPr>
                <a:r>
                  <a:rPr lang="en-GB"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New </a:t>
                </a:r>
                <a:r>
                  <a:rPr lang="en-GB"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measurements of mineral dust's optical properties fills the gap in the far-infrared spectrum.</a:t>
                </a:r>
              </a:p>
              <a:p>
                <a:pPr marL="342900" indent="-342900" algn="just">
                  <a:buFont typeface="Arial" panose="020B0604020202020204" pitchFamily="34" charset="0"/>
                  <a:buChar char="•"/>
                </a:pPr>
                <a:r>
                  <a:rPr lang="en-GB"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Performing CRI retrievals and calculate the error budget. </a:t>
                </a:r>
              </a:p>
              <a:p>
                <a:pPr marL="342900" indent="-342900" algn="just">
                  <a:buFont typeface="Arial" panose="020B0604020202020204" pitchFamily="34" charset="0"/>
                  <a:buChar char="•"/>
                </a:pPr>
                <a:r>
                  <a:rPr lang="en-GB"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Future FIR measurements at SOLEIL synchrotron to test the reproducibility and the reliability of the retrieved CRIs. Moreover, a better signal to noise ratio is expected between 100 and 300 </a:t>
                </a:r>
                <a14:m>
                  <m:oMath xmlns:m="http://schemas.openxmlformats.org/officeDocument/2006/math">
                    <m:sSup>
                      <m:sSupPr>
                        <m:ctrlPr>
                          <a:rPr lang="en-GB" sz="3200" i="1" dirty="0" smtClean="0">
                            <a:solidFill>
                              <a:schemeClr val="tx1"/>
                            </a:solidFill>
                            <a:effectLst/>
                            <a:latin typeface="Cambria Math" panose="02040503050406030204" pitchFamily="18" charset="0"/>
                            <a:cs typeface="Times New Roman" panose="02020603050405020304" pitchFamily="18" charset="0"/>
                          </a:rPr>
                        </m:ctrlPr>
                      </m:sSupPr>
                      <m:e>
                        <m:r>
                          <m:rPr>
                            <m:sty m:val="p"/>
                          </m:rPr>
                          <a:rPr lang="fr-FR" sz="3200" b="0" i="0" dirty="0" smtClean="0">
                            <a:solidFill>
                              <a:schemeClr val="tx1"/>
                            </a:solidFill>
                            <a:effectLst/>
                            <a:latin typeface="Cambria Math" panose="02040503050406030204" pitchFamily="18" charset="0"/>
                            <a:cs typeface="Times New Roman" panose="02020603050405020304" pitchFamily="18" charset="0"/>
                          </a:rPr>
                          <m:t>cm</m:t>
                        </m:r>
                      </m:e>
                      <m:sup>
                        <m:r>
                          <a:rPr lang="fr-FR" sz="3200" b="0" i="0" dirty="0" smtClean="0">
                            <a:solidFill>
                              <a:schemeClr val="tx1"/>
                            </a:solidFill>
                            <a:effectLst/>
                            <a:latin typeface="Cambria Math" panose="02040503050406030204" pitchFamily="18" charset="0"/>
                            <a:cs typeface="Times New Roman" panose="02020603050405020304" pitchFamily="18" charset="0"/>
                          </a:rPr>
                          <m:t>−1</m:t>
                        </m:r>
                      </m:sup>
                    </m:sSup>
                  </m:oMath>
                </a14:m>
                <a:r>
                  <a:rPr lang="en-GB"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GB"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Implement new datasets in radiative transfer models to evaluate the contribution of FIR for improving dust characterization in support IASI-NG and FORUM satellite missions.</a:t>
                </a:r>
              </a:p>
            </p:txBody>
          </p:sp>
        </mc:Choice>
        <mc:Fallback>
          <p:sp>
            <p:nvSpPr>
              <p:cNvPr id="185" name="TextBox 184">
                <a:extLst>
                  <a:ext uri="{FF2B5EF4-FFF2-40B4-BE49-F238E27FC236}">
                    <a16:creationId xmlns:a16="http://schemas.microsoft.com/office/drawing/2014/main" id="{FF3410EE-717E-004F-895F-2656F1E808C0}"/>
                  </a:ext>
                </a:extLst>
              </p:cNvPr>
              <p:cNvSpPr txBox="1">
                <a:spLocks noRot="1" noChangeAspect="1" noMove="1" noResize="1" noEditPoints="1" noAdjustHandles="1" noChangeArrowheads="1" noChangeShapeType="1" noTextEdit="1"/>
              </p:cNvSpPr>
              <p:nvPr/>
            </p:nvSpPr>
            <p:spPr>
              <a:xfrm>
                <a:off x="9020122" y="38388350"/>
                <a:ext cx="20226220" cy="3046988"/>
              </a:xfrm>
              <a:prstGeom prst="rect">
                <a:avLst/>
              </a:prstGeom>
              <a:blipFill>
                <a:blip r:embed="rId7"/>
                <a:stretch>
                  <a:fillRect l="-693" t="-2800" r="-753" b="-5400"/>
                </a:stretch>
              </a:blipFill>
            </p:spPr>
            <p:txBody>
              <a:bodyPr/>
              <a:lstStyle/>
              <a:p>
                <a:r>
                  <a:rPr lang="en-GB">
                    <a:noFill/>
                  </a:rPr>
                  <a:t> </a:t>
                </a:r>
              </a:p>
            </p:txBody>
          </p:sp>
        </mc:Fallback>
      </mc:AlternateContent>
      <p:sp>
        <p:nvSpPr>
          <p:cNvPr id="187" name="Rectangle 186">
            <a:extLst>
              <a:ext uri="{FF2B5EF4-FFF2-40B4-BE49-F238E27FC236}">
                <a16:creationId xmlns:a16="http://schemas.microsoft.com/office/drawing/2014/main" id="{B3E60FFC-69D3-0FA4-08FF-FBAD30B796A5}"/>
              </a:ext>
            </a:extLst>
          </p:cNvPr>
          <p:cNvSpPr/>
          <p:nvPr/>
        </p:nvSpPr>
        <p:spPr>
          <a:xfrm>
            <a:off x="1093173" y="39513664"/>
            <a:ext cx="7641818" cy="193610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8" name="TextBox 187">
            <a:extLst>
              <a:ext uri="{FF2B5EF4-FFF2-40B4-BE49-F238E27FC236}">
                <a16:creationId xmlns:a16="http://schemas.microsoft.com/office/drawing/2014/main" id="{7B3DACC9-5B22-BBBF-698F-41189ADAB5DB}"/>
              </a:ext>
            </a:extLst>
          </p:cNvPr>
          <p:cNvSpPr txBox="1"/>
          <p:nvPr/>
        </p:nvSpPr>
        <p:spPr>
          <a:xfrm>
            <a:off x="1213332" y="39538094"/>
            <a:ext cx="7341790" cy="1938992"/>
          </a:xfrm>
          <a:prstGeom prst="rect">
            <a:avLst/>
          </a:prstGeom>
          <a:noFill/>
        </p:spPr>
        <p:txBody>
          <a:bodyPr wrap="square">
            <a:spAutoFit/>
          </a:bodyPr>
          <a:lstStyle/>
          <a:p>
            <a:pPr algn="ctr"/>
            <a:r>
              <a:rPr lang="en-GB" sz="2000" dirty="0">
                <a:latin typeface="Times New Roman" panose="02020603050405020304" pitchFamily="18" charset="0"/>
                <a:cs typeface="Times New Roman" panose="02020603050405020304" pitchFamily="18" charset="0"/>
              </a:rPr>
              <a:t>Chehab et al., 2024. </a:t>
            </a:r>
            <a:r>
              <a:rPr lang="en-GB" sz="2000" i="1" dirty="0">
                <a:latin typeface="Times New Roman" panose="02020603050405020304" pitchFamily="18" charset="0"/>
                <a:cs typeface="Times New Roman" panose="02020603050405020304" pitchFamily="18" charset="0"/>
              </a:rPr>
              <a:t>Aerosol Sci. Technol.</a:t>
            </a:r>
            <a:r>
              <a:rPr lang="en-GB"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hlinkClick r:id="rId8"/>
              </a:rPr>
              <a:t>https://doi.org/10.1080/02786826.2024.2318371</a:t>
            </a:r>
            <a:endParaRPr lang="en-GB" sz="2000" dirty="0">
              <a:latin typeface="Times New Roman" panose="02020603050405020304" pitchFamily="18" charset="0"/>
              <a:cs typeface="Times New Roman" panose="02020603050405020304" pitchFamily="18" charset="0"/>
            </a:endParaRPr>
          </a:p>
          <a:p>
            <a:pPr algn="ctr"/>
            <a:r>
              <a:rPr lang="en-GB" sz="2000" dirty="0">
                <a:latin typeface="Times New Roman" panose="02020603050405020304" pitchFamily="18" charset="0"/>
                <a:cs typeface="Times New Roman" panose="02020603050405020304" pitchFamily="18" charset="0"/>
              </a:rPr>
              <a:t>Di Biagio et al., 2017. </a:t>
            </a:r>
            <a:r>
              <a:rPr lang="en-GB" sz="2000" i="1" dirty="0">
                <a:latin typeface="Times New Roman" panose="02020603050405020304" pitchFamily="18" charset="0"/>
                <a:cs typeface="Times New Roman" panose="02020603050405020304" pitchFamily="18" charset="0"/>
              </a:rPr>
              <a:t>Atmos. Chem. Phys.</a:t>
            </a:r>
            <a:r>
              <a:rPr lang="en-GB" sz="2000" dirty="0">
                <a:latin typeface="Times New Roman" panose="02020603050405020304" pitchFamily="18" charset="0"/>
                <a:cs typeface="Times New Roman" panose="02020603050405020304" pitchFamily="18" charset="0"/>
              </a:rPr>
              <a:t> </a:t>
            </a:r>
          </a:p>
          <a:p>
            <a:pPr algn="ctr"/>
            <a:r>
              <a:rPr lang="en-GB" sz="2000" dirty="0">
                <a:latin typeface="Times New Roman" panose="02020603050405020304" pitchFamily="18" charset="0"/>
                <a:cs typeface="Times New Roman" panose="02020603050405020304" pitchFamily="18" charset="0"/>
                <a:hlinkClick r:id="rId9"/>
              </a:rPr>
              <a:t>https://doi.org/10.5194/acp-17-1901-2017</a:t>
            </a:r>
            <a:endParaRPr lang="en-GB" sz="2000" dirty="0">
              <a:latin typeface="Times New Roman" panose="02020603050405020304" pitchFamily="18" charset="0"/>
              <a:cs typeface="Times New Roman" panose="02020603050405020304" pitchFamily="18" charset="0"/>
            </a:endParaRPr>
          </a:p>
          <a:p>
            <a:pPr algn="ctr"/>
            <a:r>
              <a:rPr lang="en-GB" sz="2000" dirty="0" err="1">
                <a:latin typeface="Times New Roman" panose="02020603050405020304" pitchFamily="18" charset="0"/>
                <a:cs typeface="Times New Roman" panose="02020603050405020304" pitchFamily="18" charset="0"/>
              </a:rPr>
              <a:t>Formenti</a:t>
            </a:r>
            <a:r>
              <a:rPr lang="en-GB" sz="2000" dirty="0">
                <a:latin typeface="Times New Roman" panose="02020603050405020304" pitchFamily="18" charset="0"/>
                <a:cs typeface="Times New Roman" panose="02020603050405020304" pitchFamily="18" charset="0"/>
              </a:rPr>
              <a:t> &amp; Di Biagio., 2024. </a:t>
            </a:r>
            <a:r>
              <a:rPr lang="en-GB" sz="2000" i="1" dirty="0">
                <a:latin typeface="Times New Roman" panose="02020603050405020304" pitchFamily="18" charset="0"/>
                <a:cs typeface="Times New Roman" panose="02020603050405020304" pitchFamily="18" charset="0"/>
              </a:rPr>
              <a:t>Preprint</a:t>
            </a:r>
          </a:p>
          <a:p>
            <a:pPr algn="ctr"/>
            <a:r>
              <a:rPr lang="en-GB" sz="2000" i="1"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a:t>
            </a:r>
            <a:r>
              <a:rPr lang="en-GB" sz="2000" dirty="0">
                <a:latin typeface="Times New Roman" panose="02020603050405020304" pitchFamily="18" charset="0"/>
                <a:cs typeface="Times New Roman" panose="02020603050405020304" pitchFamily="18" charset="0"/>
                <a:hlinkClick r:id="rId10"/>
              </a:rPr>
              <a:t>https://doi.org/10.5194/essd-2023-481</a:t>
            </a:r>
            <a:endParaRPr lang="en-GB" sz="2000" dirty="0">
              <a:latin typeface="Times New Roman" panose="02020603050405020304" pitchFamily="18" charset="0"/>
              <a:cs typeface="Times New Roman" panose="02020603050405020304" pitchFamily="18" charset="0"/>
            </a:endParaRPr>
          </a:p>
        </p:txBody>
      </p:sp>
      <p:pic>
        <p:nvPicPr>
          <p:cNvPr id="200" name="Picture 199">
            <a:extLst>
              <a:ext uri="{FF2B5EF4-FFF2-40B4-BE49-F238E27FC236}">
                <a16:creationId xmlns:a16="http://schemas.microsoft.com/office/drawing/2014/main" id="{A322C090-9093-22CE-8EEE-7C209E217E93}"/>
              </a:ext>
            </a:extLst>
          </p:cNvPr>
          <p:cNvPicPr>
            <a:picLocks noChangeAspect="1"/>
          </p:cNvPicPr>
          <p:nvPr/>
        </p:nvPicPr>
        <p:blipFill>
          <a:blip r:embed="rId11"/>
          <a:srcRect l="888" t="6021"/>
          <a:stretch/>
        </p:blipFill>
        <p:spPr>
          <a:xfrm>
            <a:off x="1168939" y="13295066"/>
            <a:ext cx="10758600" cy="4514149"/>
          </a:xfrm>
          <a:prstGeom prst="rect">
            <a:avLst/>
          </a:prstGeom>
        </p:spPr>
      </p:pic>
      <p:sp>
        <p:nvSpPr>
          <p:cNvPr id="193" name="TextBox 192">
            <a:extLst>
              <a:ext uri="{FF2B5EF4-FFF2-40B4-BE49-F238E27FC236}">
                <a16:creationId xmlns:a16="http://schemas.microsoft.com/office/drawing/2014/main" id="{5E19E76F-E457-5D8E-CC59-899DAE560827}"/>
              </a:ext>
            </a:extLst>
          </p:cNvPr>
          <p:cNvSpPr txBox="1"/>
          <p:nvPr/>
        </p:nvSpPr>
        <p:spPr>
          <a:xfrm>
            <a:off x="2434629" y="18061656"/>
            <a:ext cx="9501361" cy="461665"/>
          </a:xfrm>
          <a:prstGeom prst="rect">
            <a:avLst/>
          </a:prstGeom>
          <a:noFill/>
        </p:spPr>
        <p:txBody>
          <a:bodyPr wrap="square">
            <a:spAutoFit/>
          </a:bodyPr>
          <a:lstStyle/>
          <a:p>
            <a:pPr algn="r"/>
            <a:r>
              <a:rPr lang="en-GB" sz="2400" b="1" kern="1200" dirty="0">
                <a:solidFill>
                  <a:srgbClr val="0070C0"/>
                </a:solidFill>
                <a:effectLst/>
                <a:latin typeface="Times New Roman" panose="02020603050405020304" pitchFamily="18" charset="0"/>
                <a:ea typeface="MS Mincho" panose="02020609040205080304" pitchFamily="49" charset="-128"/>
                <a:cs typeface="Arial" panose="020B0604020202020204" pitchFamily="34" charset="0"/>
              </a:rPr>
              <a:t>Samples and minerology from </a:t>
            </a:r>
            <a:r>
              <a:rPr lang="en-GB" sz="2400" b="1" i="1" kern="1200" dirty="0">
                <a:solidFill>
                  <a:srgbClr val="0070C0"/>
                </a:solidFill>
                <a:effectLst/>
                <a:latin typeface="Times New Roman" panose="02020603050405020304" pitchFamily="18" charset="0"/>
                <a:ea typeface="MS Mincho" panose="02020609040205080304" pitchFamily="49" charset="-128"/>
                <a:cs typeface="Arial" panose="020B0604020202020204" pitchFamily="34" charset="0"/>
              </a:rPr>
              <a:t>Di Biagio et al., 2017 </a:t>
            </a:r>
            <a:endParaRPr lang="en-GB" sz="2400" dirty="0"/>
          </a:p>
        </p:txBody>
      </p:sp>
      <p:sp>
        <p:nvSpPr>
          <p:cNvPr id="205" name="TextBox 58">
            <a:extLst>
              <a:ext uri="{FF2B5EF4-FFF2-40B4-BE49-F238E27FC236}">
                <a16:creationId xmlns:a16="http://schemas.microsoft.com/office/drawing/2014/main" id="{7D55197E-2E94-05A9-32B8-F4AC3521F6FA}"/>
              </a:ext>
            </a:extLst>
          </p:cNvPr>
          <p:cNvSpPr txBox="1"/>
          <p:nvPr/>
        </p:nvSpPr>
        <p:spPr>
          <a:xfrm>
            <a:off x="19793242" y="20828660"/>
            <a:ext cx="8645425" cy="1055561"/>
          </a:xfrm>
          <a:prstGeom prst="rect">
            <a:avLst/>
          </a:prstGeom>
        </p:spPr>
        <p:txBody>
          <a:bodyPr wrap="square" lIns="0" tIns="0" rIns="0" bIns="0" rtlCol="0" anchor="t">
            <a:noAutofit/>
          </a:bodyPr>
          <a:lstStyle/>
          <a:p>
            <a:pPr marR="0" algn="just">
              <a:spcBef>
                <a:spcPts val="0"/>
              </a:spcBef>
              <a:spcAft>
                <a:spcPts val="0"/>
              </a:spcAft>
            </a:pPr>
            <a:endParaRPr lang="en-GB" sz="5400" b="1"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165" name="Rectangle : avec coin rogné 106">
            <a:extLst>
              <a:ext uri="{FF2B5EF4-FFF2-40B4-BE49-F238E27FC236}">
                <a16:creationId xmlns:a16="http://schemas.microsoft.com/office/drawing/2014/main" id="{E7407D18-0197-8299-B0D4-755D6ED8B7A5}"/>
              </a:ext>
            </a:extLst>
          </p:cNvPr>
          <p:cNvSpPr/>
          <p:nvPr/>
        </p:nvSpPr>
        <p:spPr>
          <a:xfrm>
            <a:off x="8950543" y="37097061"/>
            <a:ext cx="20396834" cy="1153214"/>
          </a:xfrm>
          <a:prstGeom prst="snip1Rect">
            <a:avLst>
              <a:gd name="adj" fmla="val 50000"/>
            </a:avLst>
          </a:prstGeom>
          <a:solidFill>
            <a:srgbClr val="1F497D"/>
          </a:solidFill>
          <a:ln w="76200">
            <a:solidFill>
              <a:srgbClr val="1F497D"/>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206366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bg1"/>
                </a:solidFill>
                <a:effectLst/>
                <a:uLnTx/>
                <a:uFillTx/>
                <a:latin typeface="Agency FB" panose="020B0503020202020204" pitchFamily="34" charset="0"/>
                <a:ea typeface="Times New Roman" panose="02020603050405020304" pitchFamily="18" charset="0"/>
              </a:rPr>
              <a:t>Conclusions and Perspectives</a:t>
            </a:r>
          </a:p>
        </p:txBody>
      </p:sp>
      <p:sp>
        <p:nvSpPr>
          <p:cNvPr id="182" name="Rectangle : avec coin rogné 106">
            <a:extLst>
              <a:ext uri="{FF2B5EF4-FFF2-40B4-BE49-F238E27FC236}">
                <a16:creationId xmlns:a16="http://schemas.microsoft.com/office/drawing/2014/main" id="{9BD10E22-8349-BE6B-EE95-50C01D4A3D19}"/>
              </a:ext>
            </a:extLst>
          </p:cNvPr>
          <p:cNvSpPr/>
          <p:nvPr/>
        </p:nvSpPr>
        <p:spPr>
          <a:xfrm flipH="1">
            <a:off x="1119028" y="38227933"/>
            <a:ext cx="7590257" cy="1164634"/>
          </a:xfrm>
          <a:prstGeom prst="snip1Rect">
            <a:avLst>
              <a:gd name="adj" fmla="val 50000"/>
            </a:avLst>
          </a:prstGeom>
          <a:solidFill>
            <a:srgbClr val="1F497D"/>
          </a:solidFill>
          <a:ln w="76200">
            <a:solidFill>
              <a:srgbClr val="1F497D"/>
            </a:solidFill>
          </a:ln>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2063668"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chemeClr val="bg1"/>
                </a:solidFill>
                <a:effectLst/>
                <a:uLnTx/>
                <a:uFillTx/>
                <a:latin typeface="Agency FB" panose="020B0503020202020204" pitchFamily="34" charset="0"/>
                <a:ea typeface="Times New Roman" panose="02020603050405020304" pitchFamily="18" charset="0"/>
              </a:rPr>
              <a:t>References</a:t>
            </a:r>
          </a:p>
        </p:txBody>
      </p:sp>
      <p:sp>
        <p:nvSpPr>
          <p:cNvPr id="26" name="TextBox 25">
            <a:extLst>
              <a:ext uri="{FF2B5EF4-FFF2-40B4-BE49-F238E27FC236}">
                <a16:creationId xmlns:a16="http://schemas.microsoft.com/office/drawing/2014/main" id="{37689C0D-EC0A-C5D4-75D4-AE5CDEBC763C}"/>
              </a:ext>
            </a:extLst>
          </p:cNvPr>
          <p:cNvSpPr txBox="1"/>
          <p:nvPr/>
        </p:nvSpPr>
        <p:spPr>
          <a:xfrm>
            <a:off x="6908867" y="20925163"/>
            <a:ext cx="1035606" cy="338554"/>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fr-FR" sz="800" dirty="0">
                <a:solidFill>
                  <a:schemeClr val="bg1"/>
                </a:solidFill>
              </a:rPr>
              <a:t>Aerosols inlet</a:t>
            </a:r>
            <a:endParaRPr lang="en-GB" sz="800" dirty="0">
              <a:solidFill>
                <a:schemeClr val="bg1"/>
              </a:solidFill>
            </a:endParaRPr>
          </a:p>
          <a:p>
            <a:pPr algn="ctr"/>
            <a:r>
              <a:rPr lang="en-GB" sz="800" dirty="0">
                <a:solidFill>
                  <a:schemeClr val="bg1"/>
                </a:solidFill>
              </a:rPr>
              <a:t>shower-spray</a:t>
            </a:r>
            <a:endParaRPr lang="fr-FR" sz="800" dirty="0">
              <a:solidFill>
                <a:schemeClr val="bg1"/>
              </a:solidFill>
            </a:endParaRPr>
          </a:p>
        </p:txBody>
      </p:sp>
      <p:cxnSp>
        <p:nvCxnSpPr>
          <p:cNvPr id="31" name="Straight Arrow Connector 30">
            <a:extLst>
              <a:ext uri="{FF2B5EF4-FFF2-40B4-BE49-F238E27FC236}">
                <a16:creationId xmlns:a16="http://schemas.microsoft.com/office/drawing/2014/main" id="{88A2EBA6-AE51-9572-6018-99497649EA75}"/>
              </a:ext>
            </a:extLst>
          </p:cNvPr>
          <p:cNvCxnSpPr>
            <a:cxnSpLocks/>
            <a:stCxn id="26" idx="2"/>
          </p:cNvCxnSpPr>
          <p:nvPr/>
        </p:nvCxnSpPr>
        <p:spPr>
          <a:xfrm flipH="1">
            <a:off x="6534323" y="21263717"/>
            <a:ext cx="892347" cy="75206"/>
          </a:xfrm>
          <a:prstGeom prst="straightConnector1">
            <a:avLst/>
          </a:prstGeom>
          <a:ln w="28575">
            <a:solidFill>
              <a:schemeClr val="bg1">
                <a:lumMod val="65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44" name="Group 43">
            <a:extLst>
              <a:ext uri="{FF2B5EF4-FFF2-40B4-BE49-F238E27FC236}">
                <a16:creationId xmlns:a16="http://schemas.microsoft.com/office/drawing/2014/main" id="{2D6F59CF-0F07-F970-7533-7026B06F2B91}"/>
              </a:ext>
            </a:extLst>
          </p:cNvPr>
          <p:cNvGrpSpPr/>
          <p:nvPr/>
        </p:nvGrpSpPr>
        <p:grpSpPr>
          <a:xfrm>
            <a:off x="1355810" y="19483286"/>
            <a:ext cx="8105809" cy="7960959"/>
            <a:chOff x="1263043" y="19530063"/>
            <a:chExt cx="8105809" cy="7914182"/>
          </a:xfrm>
        </p:grpSpPr>
        <p:sp>
          <p:nvSpPr>
            <p:cNvPr id="5" name="Rectangle 4">
              <a:extLst>
                <a:ext uri="{FF2B5EF4-FFF2-40B4-BE49-F238E27FC236}">
                  <a16:creationId xmlns:a16="http://schemas.microsoft.com/office/drawing/2014/main" id="{A14A3A39-69F5-B694-990C-E2D6E0A84565}"/>
                </a:ext>
              </a:extLst>
            </p:cNvPr>
            <p:cNvSpPr/>
            <p:nvPr/>
          </p:nvSpPr>
          <p:spPr>
            <a:xfrm>
              <a:off x="1263043" y="19530063"/>
              <a:ext cx="8105809" cy="7819499"/>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TextBox 58">
              <a:extLst>
                <a:ext uri="{FF2B5EF4-FFF2-40B4-BE49-F238E27FC236}">
                  <a16:creationId xmlns:a16="http://schemas.microsoft.com/office/drawing/2014/main" id="{C1530209-98A3-41A8-ABB2-A0DC3BC25A8D}"/>
                </a:ext>
              </a:extLst>
            </p:cNvPr>
            <p:cNvSpPr txBox="1"/>
            <p:nvPr/>
          </p:nvSpPr>
          <p:spPr>
            <a:xfrm>
              <a:off x="1371600" y="19585878"/>
              <a:ext cx="2630142" cy="1107495"/>
            </a:xfrm>
            <a:prstGeom prst="rect">
              <a:avLst/>
            </a:prstGeom>
          </p:spPr>
          <p:txBody>
            <a:bodyPr wrap="square" lIns="0" tIns="0" rIns="0" bIns="0" rtlCol="0" anchor="t">
              <a:noAutofit/>
            </a:bodyPr>
            <a:lstStyle/>
            <a:p>
              <a:pPr marR="0" algn="just">
                <a:lnSpc>
                  <a:spcPct val="115000"/>
                </a:lnSpc>
                <a:spcBef>
                  <a:spcPts val="0"/>
                </a:spcBef>
                <a:spcAft>
                  <a:spcPts val="0"/>
                </a:spcAft>
              </a:pPr>
              <a:r>
                <a:rPr lang="en-GB" sz="28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Spectrometers</a:t>
              </a:r>
            </a:p>
          </p:txBody>
        </p:sp>
        <p:pic>
          <p:nvPicPr>
            <p:cNvPr id="17" name="Picture 16">
              <a:extLst>
                <a:ext uri="{FF2B5EF4-FFF2-40B4-BE49-F238E27FC236}">
                  <a16:creationId xmlns:a16="http://schemas.microsoft.com/office/drawing/2014/main" id="{85497C08-9F35-43E5-AFE4-76D6C0944FDF}"/>
                </a:ext>
              </a:extLst>
            </p:cNvPr>
            <p:cNvPicPr>
              <a:picLocks noChangeAspect="1"/>
            </p:cNvPicPr>
            <p:nvPr/>
          </p:nvPicPr>
          <p:blipFill rotWithShape="1">
            <a:blip r:embed="rId12"/>
            <a:srcRect l="22492" t="29735" r="22575" b="21541"/>
            <a:stretch/>
          </p:blipFill>
          <p:spPr>
            <a:xfrm>
              <a:off x="5325260" y="20785749"/>
              <a:ext cx="3921545" cy="1934925"/>
            </a:xfrm>
            <a:prstGeom prst="roundRect">
              <a:avLst>
                <a:gd name="adj" fmla="val 11111"/>
              </a:avLst>
            </a:prstGeom>
            <a:ln w="190500" cap="rnd">
              <a:solidFill>
                <a:schemeClr val="bg1">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22" name="Group 21">
              <a:extLst>
                <a:ext uri="{FF2B5EF4-FFF2-40B4-BE49-F238E27FC236}">
                  <a16:creationId xmlns:a16="http://schemas.microsoft.com/office/drawing/2014/main" id="{84DF86B3-B3DE-11CA-61BD-E8313EACE5E9}"/>
                </a:ext>
              </a:extLst>
            </p:cNvPr>
            <p:cNvGrpSpPr/>
            <p:nvPr/>
          </p:nvGrpSpPr>
          <p:grpSpPr>
            <a:xfrm>
              <a:off x="1415240" y="20408542"/>
              <a:ext cx="3726867" cy="2778523"/>
              <a:chOff x="6850857" y="746193"/>
              <a:chExt cx="5254630" cy="4036494"/>
            </a:xfrm>
          </p:grpSpPr>
          <p:pic>
            <p:nvPicPr>
              <p:cNvPr id="23" name="Picture 22">
                <a:extLst>
                  <a:ext uri="{FF2B5EF4-FFF2-40B4-BE49-F238E27FC236}">
                    <a16:creationId xmlns:a16="http://schemas.microsoft.com/office/drawing/2014/main" id="{CA701A24-E658-E69E-97A5-735A4EED181B}"/>
                  </a:ext>
                </a:extLst>
              </p:cNvPr>
              <p:cNvPicPr>
                <a:picLocks noChangeAspect="1"/>
              </p:cNvPicPr>
              <p:nvPr/>
            </p:nvPicPr>
            <p:blipFill rotWithShape="1">
              <a:blip r:embed="rId13"/>
              <a:srcRect l="26005" t="15803" r="27687" b="20957"/>
              <a:stretch/>
            </p:blipFill>
            <p:spPr>
              <a:xfrm>
                <a:off x="6850857" y="746193"/>
                <a:ext cx="5254630" cy="40364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4" name="Rectangle 23">
                <a:extLst>
                  <a:ext uri="{FF2B5EF4-FFF2-40B4-BE49-F238E27FC236}">
                    <a16:creationId xmlns:a16="http://schemas.microsoft.com/office/drawing/2014/main" id="{24DC552E-FF1F-A9A8-B11C-6C3D3D9CF5A2}"/>
                  </a:ext>
                </a:extLst>
              </p:cNvPr>
              <p:cNvSpPr/>
              <p:nvPr/>
            </p:nvSpPr>
            <p:spPr>
              <a:xfrm>
                <a:off x="9248503" y="4270016"/>
                <a:ext cx="923108" cy="148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58">
              <a:extLst>
                <a:ext uri="{FF2B5EF4-FFF2-40B4-BE49-F238E27FC236}">
                  <a16:creationId xmlns:a16="http://schemas.microsoft.com/office/drawing/2014/main" id="{16395B0D-7F4C-2D98-1C6A-141EEBE16329}"/>
                </a:ext>
              </a:extLst>
            </p:cNvPr>
            <p:cNvSpPr txBox="1"/>
            <p:nvPr/>
          </p:nvSpPr>
          <p:spPr>
            <a:xfrm>
              <a:off x="1805901" y="20032005"/>
              <a:ext cx="3163671" cy="1055561"/>
            </a:xfrm>
            <a:prstGeom prst="rect">
              <a:avLst/>
            </a:prstGeom>
          </p:spPr>
          <p:txBody>
            <a:bodyPr wrap="square" lIns="0" tIns="0" rIns="0" bIns="0" rtlCol="0" anchor="t">
              <a:noAutofit/>
            </a:bodyPr>
            <a:lstStyle/>
            <a:p>
              <a:pPr marR="0" algn="just">
                <a:spcBef>
                  <a:spcPts val="0"/>
                </a:spcBef>
                <a:spcAft>
                  <a:spcPts val="0"/>
                </a:spcAft>
              </a:pPr>
              <a:r>
                <a:rPr lang="en-GB" sz="1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FTIR Michelson Interferometer</a:t>
              </a:r>
              <a:endParaRPr lang="en-GB" sz="3200" b="1"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28" name="TextBox 58">
              <a:extLst>
                <a:ext uri="{FF2B5EF4-FFF2-40B4-BE49-F238E27FC236}">
                  <a16:creationId xmlns:a16="http://schemas.microsoft.com/office/drawing/2014/main" id="{58F04CC7-D008-85AB-A22D-84919CEDEFBF}"/>
                </a:ext>
              </a:extLst>
            </p:cNvPr>
            <p:cNvSpPr txBox="1"/>
            <p:nvPr/>
          </p:nvSpPr>
          <p:spPr>
            <a:xfrm>
              <a:off x="5367802" y="20144387"/>
              <a:ext cx="3781887" cy="306333"/>
            </a:xfrm>
            <a:prstGeom prst="rect">
              <a:avLst/>
            </a:prstGeom>
          </p:spPr>
          <p:txBody>
            <a:bodyPr wrap="square" lIns="0" tIns="0" rIns="0" bIns="0" rtlCol="0" anchor="t">
              <a:noAutofit/>
            </a:bodyPr>
            <a:lstStyle/>
            <a:p>
              <a:pPr marR="0" algn="ctr">
                <a:spcBef>
                  <a:spcPts val="0"/>
                </a:spcBef>
                <a:spcAft>
                  <a:spcPts val="0"/>
                </a:spcAft>
              </a:pPr>
              <a:r>
                <a:rPr lang="en-GB" sz="1800" dirty="0">
                  <a:effectLst/>
                  <a:latin typeface="Times New Roman" panose="02020603050405020304" pitchFamily="18" charset="0"/>
                  <a:ea typeface="Aptos" panose="020B0004020202020204" pitchFamily="34" charset="0"/>
                </a:rPr>
                <a:t>The multi-pass cell of 10 m optical path with an aerosol shower-spray</a:t>
              </a:r>
              <a:endParaRPr lang="en-GB" sz="3200" b="1" dirty="0">
                <a:effectLst/>
                <a:latin typeface="Cambria" panose="02040503050406030204" pitchFamily="18" charset="0"/>
                <a:ea typeface="MS Mincho" panose="02020609040205080304" pitchFamily="49" charset="-128"/>
                <a:cs typeface="Arial" panose="020B0604020202020204" pitchFamily="34" charset="0"/>
              </a:endParaRPr>
            </a:p>
          </p:txBody>
        </p:sp>
        <p:cxnSp>
          <p:nvCxnSpPr>
            <p:cNvPr id="30" name="Straight Arrow Connector 29">
              <a:extLst>
                <a:ext uri="{FF2B5EF4-FFF2-40B4-BE49-F238E27FC236}">
                  <a16:creationId xmlns:a16="http://schemas.microsoft.com/office/drawing/2014/main" id="{3C2EA3D3-19DB-24EA-ED4B-D88ACF9521AA}"/>
                </a:ext>
              </a:extLst>
            </p:cNvPr>
            <p:cNvCxnSpPr>
              <a:cxnSpLocks/>
            </p:cNvCxnSpPr>
            <p:nvPr/>
          </p:nvCxnSpPr>
          <p:spPr>
            <a:xfrm>
              <a:off x="3796413" y="22663964"/>
              <a:ext cx="1566287" cy="0"/>
            </a:xfrm>
            <a:prstGeom prst="straightConnector1">
              <a:avLst/>
            </a:prstGeom>
            <a:ln w="5715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46" name="Picture 45">
              <a:extLst>
                <a:ext uri="{FF2B5EF4-FFF2-40B4-BE49-F238E27FC236}">
                  <a16:creationId xmlns:a16="http://schemas.microsoft.com/office/drawing/2014/main" id="{48298920-FB54-9829-204A-91C76779D976}"/>
                </a:ext>
              </a:extLst>
            </p:cNvPr>
            <p:cNvPicPr>
              <a:picLocks noChangeAspect="1"/>
            </p:cNvPicPr>
            <p:nvPr/>
          </p:nvPicPr>
          <p:blipFill>
            <a:blip r:embed="rId14"/>
            <a:stretch>
              <a:fillRect/>
            </a:stretch>
          </p:blipFill>
          <p:spPr>
            <a:xfrm>
              <a:off x="1406908" y="23325846"/>
              <a:ext cx="7825679" cy="1373029"/>
            </a:xfrm>
            <a:prstGeom prst="rect">
              <a:avLst/>
            </a:prstGeom>
          </p:spPr>
        </p:pic>
        <p:pic>
          <p:nvPicPr>
            <p:cNvPr id="72" name="Picture 71">
              <a:extLst>
                <a:ext uri="{FF2B5EF4-FFF2-40B4-BE49-F238E27FC236}">
                  <a16:creationId xmlns:a16="http://schemas.microsoft.com/office/drawing/2014/main" id="{31E91889-CEBE-7CA5-3F2C-012A716068B9}"/>
                </a:ext>
              </a:extLst>
            </p:cNvPr>
            <p:cNvPicPr>
              <a:picLocks noChangeAspect="1"/>
            </p:cNvPicPr>
            <p:nvPr/>
          </p:nvPicPr>
          <p:blipFill>
            <a:blip r:embed="rId15"/>
            <a:stretch>
              <a:fillRect/>
            </a:stretch>
          </p:blipFill>
          <p:spPr>
            <a:xfrm>
              <a:off x="1308787" y="24727038"/>
              <a:ext cx="7991423" cy="2717207"/>
            </a:xfrm>
            <a:prstGeom prst="rect">
              <a:avLst/>
            </a:prstGeom>
          </p:spPr>
        </p:pic>
      </p:grpSp>
      <p:sp>
        <p:nvSpPr>
          <p:cNvPr id="140" name="Rectangle 139">
            <a:extLst>
              <a:ext uri="{FF2B5EF4-FFF2-40B4-BE49-F238E27FC236}">
                <a16:creationId xmlns:a16="http://schemas.microsoft.com/office/drawing/2014/main" id="{71FD5DF3-CC48-3F9E-470D-557A971EB40C}"/>
              </a:ext>
            </a:extLst>
          </p:cNvPr>
          <p:cNvSpPr/>
          <p:nvPr/>
        </p:nvSpPr>
        <p:spPr>
          <a:xfrm>
            <a:off x="23244882" y="11737206"/>
            <a:ext cx="6032744" cy="6822208"/>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2" name="TextBox 58">
            <a:extLst>
              <a:ext uri="{FF2B5EF4-FFF2-40B4-BE49-F238E27FC236}">
                <a16:creationId xmlns:a16="http://schemas.microsoft.com/office/drawing/2014/main" id="{AD0AFC5D-8FDA-05D6-586B-8E0FB840731A}"/>
              </a:ext>
            </a:extLst>
          </p:cNvPr>
          <p:cNvSpPr txBox="1"/>
          <p:nvPr/>
        </p:nvSpPr>
        <p:spPr>
          <a:xfrm>
            <a:off x="12241749" y="12389239"/>
            <a:ext cx="11502176" cy="1055561"/>
          </a:xfrm>
          <a:prstGeom prst="rect">
            <a:avLst/>
          </a:prstGeom>
        </p:spPr>
        <p:txBody>
          <a:bodyPr wrap="square" lIns="0" tIns="0" rIns="0" bIns="0" rtlCol="0" anchor="t">
            <a:noAutofit/>
          </a:bodyPr>
          <a:lstStyle/>
          <a:p>
            <a:pPr marL="457200" marR="0" indent="-457200">
              <a:spcBef>
                <a:spcPts val="0"/>
              </a:spcBef>
              <a:spcAft>
                <a:spcPts val="0"/>
              </a:spcAft>
              <a:buFont typeface="Arial" panose="020B0604020202020204" pitchFamily="34" charset="0"/>
              <a:buChar char="•"/>
            </a:pPr>
            <a:r>
              <a:rPr lang="fr-FR" sz="2400" dirty="0">
                <a:latin typeface="Times New Roman" panose="02020603050405020304" pitchFamily="18" charset="0"/>
                <a:ea typeface="MS Mincho" panose="02020609040205080304" pitchFamily="49" charset="-128"/>
                <a:cs typeface="Arial" panose="020B0604020202020204" pitchFamily="34" charset="0"/>
              </a:rPr>
              <a:t>The setup </a:t>
            </a:r>
            <a:r>
              <a:rPr lang="fr-FR" sz="2400" dirty="0" err="1">
                <a:latin typeface="Times New Roman" panose="02020603050405020304" pitchFamily="18" charset="0"/>
                <a:ea typeface="MS Mincho" panose="02020609040205080304" pitchFamily="49" charset="-128"/>
                <a:cs typeface="Arial" panose="020B0604020202020204" pitchFamily="34" charset="0"/>
              </a:rPr>
              <a:t>is</a:t>
            </a:r>
            <a:r>
              <a:rPr lang="fr-FR" sz="2400" dirty="0">
                <a:latin typeface="Times New Roman" panose="02020603050405020304" pitchFamily="18" charset="0"/>
                <a:ea typeface="MS Mincho" panose="02020609040205080304" pitchFamily="49" charset="-128"/>
                <a:cs typeface="Arial" panose="020B0604020202020204" pitchFamily="34" charset="0"/>
              </a:rPr>
              <a:t> </a:t>
            </a:r>
            <a:r>
              <a:rPr lang="fr-FR" sz="2400" dirty="0" err="1">
                <a:latin typeface="Times New Roman" panose="02020603050405020304" pitchFamily="18" charset="0"/>
                <a:ea typeface="MS Mincho" panose="02020609040205080304" pitchFamily="49" charset="-128"/>
                <a:cs typeface="Arial" panose="020B0604020202020204" pitchFamily="34" charset="0"/>
              </a:rPr>
              <a:t>purged</a:t>
            </a:r>
            <a:r>
              <a:rPr lang="fr-FR" sz="2400" dirty="0">
                <a:latin typeface="Times New Roman" panose="02020603050405020304" pitchFamily="18" charset="0"/>
                <a:ea typeface="MS Mincho" panose="02020609040205080304" pitchFamily="49" charset="-128"/>
                <a:cs typeface="Arial" panose="020B0604020202020204" pitchFamily="34" charset="0"/>
              </a:rPr>
              <a:t> </a:t>
            </a:r>
            <a:r>
              <a:rPr lang="fr-FR" sz="2400" dirty="0" err="1">
                <a:latin typeface="Times New Roman" panose="02020603050405020304" pitchFamily="18" charset="0"/>
                <a:ea typeface="MS Mincho" panose="02020609040205080304" pitchFamily="49" charset="-128"/>
                <a:cs typeface="Arial" panose="020B0604020202020204" pitchFamily="34" charset="0"/>
              </a:rPr>
              <a:t>with</a:t>
            </a:r>
            <a:r>
              <a:rPr lang="fr-FR" sz="2400" dirty="0">
                <a:latin typeface="Times New Roman" panose="02020603050405020304" pitchFamily="18" charset="0"/>
                <a:ea typeface="MS Mincho" panose="02020609040205080304" pitchFamily="49" charset="-128"/>
                <a:cs typeface="Arial" panose="020B0604020202020204" pitchFamily="34" charset="0"/>
              </a:rPr>
              <a:t> N</a:t>
            </a:r>
            <a:r>
              <a:rPr lang="fr-FR" sz="2400" baseline="-25000" dirty="0">
                <a:latin typeface="Times New Roman" panose="02020603050405020304" pitchFamily="18" charset="0"/>
                <a:ea typeface="MS Mincho" panose="02020609040205080304" pitchFamily="49" charset="-128"/>
                <a:cs typeface="Arial" panose="020B0604020202020204" pitchFamily="34" charset="0"/>
              </a:rPr>
              <a:t>2</a:t>
            </a:r>
            <a:r>
              <a:rPr lang="fr-FR" sz="2400" dirty="0">
                <a:latin typeface="Times New Roman" panose="02020603050405020304" pitchFamily="18" charset="0"/>
                <a:ea typeface="MS Mincho" panose="02020609040205080304" pitchFamily="49" charset="-128"/>
                <a:cs typeface="Arial" panose="020B0604020202020204" pitchFamily="34" charset="0"/>
              </a:rPr>
              <a:t> to </a:t>
            </a:r>
            <a:r>
              <a:rPr lang="fr-FR" sz="2400" dirty="0" err="1">
                <a:latin typeface="Times New Roman" panose="02020603050405020304" pitchFamily="18" charset="0"/>
                <a:ea typeface="MS Mincho" panose="02020609040205080304" pitchFamily="49" charset="-128"/>
                <a:cs typeface="Arial" panose="020B0604020202020204" pitchFamily="34" charset="0"/>
              </a:rPr>
              <a:t>reduce</a:t>
            </a:r>
            <a:r>
              <a:rPr lang="fr-FR" sz="2400" dirty="0">
                <a:latin typeface="Times New Roman" panose="02020603050405020304" pitchFamily="18" charset="0"/>
                <a:ea typeface="MS Mincho" panose="02020609040205080304" pitchFamily="49" charset="-128"/>
                <a:cs typeface="Arial" panose="020B0604020202020204" pitchFamily="34" charset="0"/>
              </a:rPr>
              <a:t> </a:t>
            </a:r>
            <a:r>
              <a:rPr lang="fr-FR" sz="2400" dirty="0" err="1">
                <a:latin typeface="Times New Roman" panose="02020603050405020304" pitchFamily="18" charset="0"/>
                <a:ea typeface="MS Mincho" panose="02020609040205080304" pitchFamily="49" charset="-128"/>
                <a:cs typeface="Arial" panose="020B0604020202020204" pitchFamily="34" charset="0"/>
              </a:rPr>
              <a:t>strong</a:t>
            </a:r>
            <a:r>
              <a:rPr lang="fr-FR" sz="2400" dirty="0">
                <a:latin typeface="Times New Roman" panose="02020603050405020304" pitchFamily="18" charset="0"/>
                <a:ea typeface="MS Mincho" panose="02020609040205080304" pitchFamily="49" charset="-128"/>
                <a:cs typeface="Arial" panose="020B0604020202020204" pitchFamily="34" charset="0"/>
              </a:rPr>
              <a:t> IR absorption by H</a:t>
            </a:r>
            <a:r>
              <a:rPr lang="fr-FR" sz="2400" baseline="-25000" dirty="0">
                <a:latin typeface="Times New Roman" panose="02020603050405020304" pitchFamily="18" charset="0"/>
                <a:ea typeface="MS Mincho" panose="02020609040205080304" pitchFamily="49" charset="-128"/>
                <a:cs typeface="Arial" panose="020B0604020202020204" pitchFamily="34" charset="0"/>
              </a:rPr>
              <a:t>2</a:t>
            </a:r>
            <a:r>
              <a:rPr lang="fr-FR" sz="2400" dirty="0">
                <a:latin typeface="Times New Roman" panose="02020603050405020304" pitchFamily="18" charset="0"/>
                <a:ea typeface="MS Mincho" panose="02020609040205080304" pitchFamily="49" charset="-128"/>
                <a:cs typeface="Arial" panose="020B0604020202020204" pitchFamily="34" charset="0"/>
              </a:rPr>
              <a:t>O and CO</a:t>
            </a:r>
            <a:r>
              <a:rPr lang="fr-FR" sz="2400" baseline="-25000" dirty="0">
                <a:latin typeface="Times New Roman" panose="02020603050405020304" pitchFamily="18" charset="0"/>
                <a:ea typeface="MS Mincho" panose="02020609040205080304" pitchFamily="49" charset="-128"/>
                <a:cs typeface="Arial" panose="020B0604020202020204" pitchFamily="34" charset="0"/>
              </a:rPr>
              <a:t>2</a:t>
            </a:r>
            <a:r>
              <a:rPr lang="fr-FR" sz="2400" dirty="0">
                <a:latin typeface="Times New Roman" panose="02020603050405020304" pitchFamily="18" charset="0"/>
                <a:ea typeface="MS Mincho" panose="02020609040205080304" pitchFamily="49" charset="-128"/>
                <a:cs typeface="Arial" panose="020B0604020202020204" pitchFamily="34" charset="0"/>
              </a:rPr>
              <a:t>.</a:t>
            </a:r>
          </a:p>
          <a:p>
            <a:pPr marL="457200" marR="0" indent="-457200">
              <a:spcBef>
                <a:spcPts val="0"/>
              </a:spcBef>
              <a:spcAft>
                <a:spcPts val="0"/>
              </a:spcAft>
              <a:buFont typeface="Arial" panose="020B0604020202020204" pitchFamily="34" charset="0"/>
              <a:buChar char="•"/>
            </a:pPr>
            <a:r>
              <a:rPr lang="fr-FR" sz="2400" dirty="0" err="1">
                <a:latin typeface="Times New Roman" panose="02020603050405020304" pitchFamily="18" charset="0"/>
                <a:ea typeface="MS Mincho" panose="02020609040205080304" pitchFamily="49" charset="-128"/>
                <a:cs typeface="Arial" panose="020B0604020202020204" pitchFamily="34" charset="0"/>
              </a:rPr>
              <a:t>Measurements</a:t>
            </a:r>
            <a:r>
              <a:rPr lang="fr-FR" sz="2400" dirty="0">
                <a:latin typeface="Times New Roman" panose="02020603050405020304" pitchFamily="18" charset="0"/>
                <a:ea typeface="MS Mincho" panose="02020609040205080304" pitchFamily="49" charset="-128"/>
                <a:cs typeface="Arial" panose="020B0604020202020204" pitchFamily="34" charset="0"/>
              </a:rPr>
              <a:t> </a:t>
            </a:r>
            <a:r>
              <a:rPr lang="fr-FR" sz="2400" dirty="0" err="1">
                <a:latin typeface="Times New Roman" panose="02020603050405020304" pitchFamily="18" charset="0"/>
                <a:ea typeface="MS Mincho" panose="02020609040205080304" pitchFamily="49" charset="-128"/>
                <a:cs typeface="Arial" panose="020B0604020202020204" pitchFamily="34" charset="0"/>
              </a:rPr>
              <a:t>under</a:t>
            </a:r>
            <a:r>
              <a:rPr lang="fr-FR" sz="2400" dirty="0">
                <a:latin typeface="Times New Roman" panose="02020603050405020304" pitchFamily="18" charset="0"/>
                <a:ea typeface="MS Mincho" panose="02020609040205080304" pitchFamily="49" charset="-128"/>
                <a:cs typeface="Arial" panose="020B0604020202020204" pitchFamily="34" charset="0"/>
              </a:rPr>
              <a:t> dry ambient conditions (T= 274K; P = 1 </a:t>
            </a:r>
            <a:r>
              <a:rPr lang="fr-FR" sz="2400" dirty="0" err="1">
                <a:latin typeface="Times New Roman" panose="02020603050405020304" pitchFamily="18" charset="0"/>
                <a:ea typeface="MS Mincho" panose="02020609040205080304" pitchFamily="49" charset="-128"/>
                <a:cs typeface="Arial" panose="020B0604020202020204" pitchFamily="34" charset="0"/>
              </a:rPr>
              <a:t>atm</a:t>
            </a:r>
            <a:r>
              <a:rPr lang="fr-FR" sz="2400" dirty="0">
                <a:latin typeface="Times New Roman" panose="02020603050405020304" pitchFamily="18" charset="0"/>
                <a:ea typeface="MS Mincho" panose="02020609040205080304" pitchFamily="49" charset="-128"/>
                <a:cs typeface="Arial" panose="020B0604020202020204" pitchFamily="34" charset="0"/>
              </a:rPr>
              <a:t>).  </a:t>
            </a:r>
            <a:endParaRPr lang="en-GB" sz="2400"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145" name="Rectangle 144">
            <a:extLst>
              <a:ext uri="{FF2B5EF4-FFF2-40B4-BE49-F238E27FC236}">
                <a16:creationId xmlns:a16="http://schemas.microsoft.com/office/drawing/2014/main" id="{AC2FA56A-C908-679F-A301-B114ECC51F84}"/>
              </a:ext>
            </a:extLst>
          </p:cNvPr>
          <p:cNvSpPr/>
          <p:nvPr/>
        </p:nvSpPr>
        <p:spPr>
          <a:xfrm>
            <a:off x="23192464" y="11758009"/>
            <a:ext cx="5902815" cy="584775"/>
          </a:xfrm>
          <a:prstGeom prst="rect">
            <a:avLst/>
          </a:prstGeom>
        </p:spPr>
        <p:txBody>
          <a:bodyPr wrap="square">
            <a:spAutoFit/>
          </a:bodyPr>
          <a:lstStyle/>
          <a:p>
            <a:r>
              <a:rPr lang="fr-FR" sz="3200" b="1" dirty="0">
                <a:latin typeface="Times New Roman" panose="02020603050405020304" pitchFamily="18" charset="0"/>
                <a:ea typeface="MS Mincho"/>
                <a:cs typeface="Times New Roman" panose="02020603050405020304" pitchFamily="18" charset="0"/>
              </a:rPr>
              <a:t>II.A- </a:t>
            </a:r>
            <a:r>
              <a:rPr lang="fr-FR" sz="3200" b="1" dirty="0" err="1">
                <a:latin typeface="Times New Roman" panose="02020603050405020304" pitchFamily="18" charset="0"/>
                <a:ea typeface="MS Mincho"/>
                <a:cs typeface="Times New Roman" panose="02020603050405020304" pitchFamily="18" charset="0"/>
              </a:rPr>
              <a:t>Generation</a:t>
            </a:r>
            <a:r>
              <a:rPr lang="fr-FR" sz="3200" b="1" dirty="0">
                <a:latin typeface="Times New Roman" panose="02020603050405020304" pitchFamily="18" charset="0"/>
                <a:ea typeface="MS Mincho"/>
                <a:cs typeface="Times New Roman" panose="02020603050405020304" pitchFamily="18" charset="0"/>
              </a:rPr>
              <a:t> system</a:t>
            </a:r>
          </a:p>
        </p:txBody>
      </p:sp>
      <p:grpSp>
        <p:nvGrpSpPr>
          <p:cNvPr id="43" name="Group 42">
            <a:extLst>
              <a:ext uri="{FF2B5EF4-FFF2-40B4-BE49-F238E27FC236}">
                <a16:creationId xmlns:a16="http://schemas.microsoft.com/office/drawing/2014/main" id="{4197B26F-37D1-B537-6E75-0A5BBA40BB30}"/>
              </a:ext>
            </a:extLst>
          </p:cNvPr>
          <p:cNvGrpSpPr/>
          <p:nvPr/>
        </p:nvGrpSpPr>
        <p:grpSpPr>
          <a:xfrm>
            <a:off x="9558983" y="19483088"/>
            <a:ext cx="9197647" cy="7850224"/>
            <a:chOff x="9466216" y="19549616"/>
            <a:chExt cx="9197647" cy="7850224"/>
          </a:xfrm>
        </p:grpSpPr>
        <p:sp>
          <p:nvSpPr>
            <p:cNvPr id="11" name="Rectangle 10">
              <a:extLst>
                <a:ext uri="{FF2B5EF4-FFF2-40B4-BE49-F238E27FC236}">
                  <a16:creationId xmlns:a16="http://schemas.microsoft.com/office/drawing/2014/main" id="{30998282-B89A-92EF-05A4-0F4AABCD4BEC}"/>
                </a:ext>
              </a:extLst>
            </p:cNvPr>
            <p:cNvSpPr/>
            <p:nvPr/>
          </p:nvSpPr>
          <p:spPr>
            <a:xfrm>
              <a:off x="9466216" y="19549616"/>
              <a:ext cx="9164352" cy="785022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800" dirty="0"/>
            </a:p>
          </p:txBody>
        </p:sp>
        <p:sp>
          <p:nvSpPr>
            <p:cNvPr id="13" name="TextBox 58">
              <a:extLst>
                <a:ext uri="{FF2B5EF4-FFF2-40B4-BE49-F238E27FC236}">
                  <a16:creationId xmlns:a16="http://schemas.microsoft.com/office/drawing/2014/main" id="{8C4CFA38-4005-3A53-35B9-226749E9FE8E}"/>
                </a:ext>
              </a:extLst>
            </p:cNvPr>
            <p:cNvSpPr txBox="1"/>
            <p:nvPr/>
          </p:nvSpPr>
          <p:spPr>
            <a:xfrm>
              <a:off x="9666321" y="19656141"/>
              <a:ext cx="2630142" cy="476657"/>
            </a:xfrm>
            <a:prstGeom prst="rect">
              <a:avLst/>
            </a:prstGeom>
          </p:spPr>
          <p:txBody>
            <a:bodyPr wrap="square" lIns="0" tIns="0" rIns="0" bIns="0" rtlCol="0" anchor="t">
              <a:noAutofit/>
            </a:bodyPr>
            <a:lstStyle/>
            <a:p>
              <a:pPr marR="0" algn="just">
                <a:lnSpc>
                  <a:spcPct val="115000"/>
                </a:lnSpc>
                <a:spcBef>
                  <a:spcPts val="0"/>
                </a:spcBef>
                <a:spcAft>
                  <a:spcPts val="0"/>
                </a:spcAft>
              </a:pPr>
              <a:r>
                <a:rPr lang="en-GB" sz="28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Data treatment</a:t>
              </a:r>
            </a:p>
          </p:txBody>
        </p:sp>
        <p:pic>
          <p:nvPicPr>
            <p:cNvPr id="130" name="Picture 129">
              <a:extLst>
                <a:ext uri="{FF2B5EF4-FFF2-40B4-BE49-F238E27FC236}">
                  <a16:creationId xmlns:a16="http://schemas.microsoft.com/office/drawing/2014/main" id="{28CC8F58-F7C6-C294-7ABC-A388C70870CC}"/>
                </a:ext>
              </a:extLst>
            </p:cNvPr>
            <p:cNvPicPr>
              <a:picLocks noChangeAspect="1"/>
            </p:cNvPicPr>
            <p:nvPr/>
          </p:nvPicPr>
          <p:blipFill>
            <a:blip r:embed="rId16"/>
            <a:srcRect l="32644" r="1"/>
            <a:stretch/>
          </p:blipFill>
          <p:spPr>
            <a:xfrm>
              <a:off x="15881944" y="24406573"/>
              <a:ext cx="2779163" cy="1517359"/>
            </a:xfrm>
            <a:prstGeom prst="rect">
              <a:avLst/>
            </a:prstGeom>
          </p:spPr>
        </p:pic>
        <p:pic>
          <p:nvPicPr>
            <p:cNvPr id="135" name="Picture 134">
              <a:extLst>
                <a:ext uri="{FF2B5EF4-FFF2-40B4-BE49-F238E27FC236}">
                  <a16:creationId xmlns:a16="http://schemas.microsoft.com/office/drawing/2014/main" id="{152F3874-7102-F726-74CD-7796F730BF41}"/>
                </a:ext>
              </a:extLst>
            </p:cNvPr>
            <p:cNvPicPr>
              <a:picLocks noChangeAspect="1"/>
            </p:cNvPicPr>
            <p:nvPr/>
          </p:nvPicPr>
          <p:blipFill>
            <a:blip r:embed="rId17"/>
            <a:stretch>
              <a:fillRect/>
            </a:stretch>
          </p:blipFill>
          <p:spPr>
            <a:xfrm>
              <a:off x="9708532" y="21151912"/>
              <a:ext cx="6227431" cy="5469212"/>
            </a:xfrm>
            <a:prstGeom prst="rect">
              <a:avLst/>
            </a:prstGeom>
          </p:spPr>
        </p:pic>
        <p:sp>
          <p:nvSpPr>
            <p:cNvPr id="136" name="TextBox 58">
              <a:extLst>
                <a:ext uri="{FF2B5EF4-FFF2-40B4-BE49-F238E27FC236}">
                  <a16:creationId xmlns:a16="http://schemas.microsoft.com/office/drawing/2014/main" id="{AE8F49EB-1058-F2A3-EB48-E53541D5453A}"/>
                </a:ext>
              </a:extLst>
            </p:cNvPr>
            <p:cNvSpPr txBox="1"/>
            <p:nvPr/>
          </p:nvSpPr>
          <p:spPr>
            <a:xfrm>
              <a:off x="9573799" y="26489696"/>
              <a:ext cx="9090064" cy="592729"/>
            </a:xfrm>
            <a:prstGeom prst="rect">
              <a:avLst/>
            </a:prstGeom>
          </p:spPr>
          <p:txBody>
            <a:bodyPr wrap="square" lIns="0" tIns="0" rIns="0" bIns="0" rtlCol="0" anchor="t">
              <a:noAutofit/>
            </a:bodyPr>
            <a:lstStyle/>
            <a:p>
              <a:pPr algn="ctr"/>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The spectral features reveal diverse mineral compositions, including the first-time detection</a:t>
              </a:r>
              <a:r>
                <a:rPr lang="en-GB" sz="2800" b="1" dirty="0">
                  <a:latin typeface="Times New Roman" panose="02020603050405020304" pitchFamily="18" charset="0"/>
                  <a:cs typeface="Times New Roman" panose="02020603050405020304" pitchFamily="18" charset="0"/>
                </a:rPr>
                <a:t> </a:t>
              </a:r>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of iron oxides peaks in FIR.</a:t>
              </a:r>
              <a:endParaRPr lang="en-GB" sz="2800" b="1"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169" name="TextBox 168">
              <a:extLst>
                <a:ext uri="{FF2B5EF4-FFF2-40B4-BE49-F238E27FC236}">
                  <a16:creationId xmlns:a16="http://schemas.microsoft.com/office/drawing/2014/main" id="{5BD0EE82-7EA7-0E33-8E41-CD2650FC24A2}"/>
                </a:ext>
              </a:extLst>
            </p:cNvPr>
            <p:cNvSpPr txBox="1"/>
            <p:nvPr/>
          </p:nvSpPr>
          <p:spPr>
            <a:xfrm>
              <a:off x="10004402" y="20147825"/>
              <a:ext cx="8186597" cy="954107"/>
            </a:xfrm>
            <a:prstGeom prst="rect">
              <a:avLst/>
            </a:prstGeom>
            <a:noFill/>
          </p:spPr>
          <p:txBody>
            <a:bodyPr wrap="square">
              <a:spAutoFit/>
            </a:bodyPr>
            <a:lstStyle/>
            <a:p>
              <a:pPr algn="ctr"/>
              <a:r>
                <a:rPr lang="en-GB" sz="2800" dirty="0">
                  <a:latin typeface="Times New Roman" panose="02020603050405020304" pitchFamily="18" charset="0"/>
                  <a:cs typeface="Times New Roman" panose="02020603050405020304" pitchFamily="18" charset="0"/>
                </a:rPr>
                <a:t>Smoothing spectra to reduce gas absorption signals while preserving aerosol extinction shape and intensity. </a:t>
              </a:r>
            </a:p>
          </p:txBody>
        </p:sp>
        <p:sp>
          <p:nvSpPr>
            <p:cNvPr id="173" name="TextBox 58">
              <a:extLst>
                <a:ext uri="{FF2B5EF4-FFF2-40B4-BE49-F238E27FC236}">
                  <a16:creationId xmlns:a16="http://schemas.microsoft.com/office/drawing/2014/main" id="{1CA7A395-DECC-48CA-C5CD-4EEBE45582F7}"/>
                </a:ext>
              </a:extLst>
            </p:cNvPr>
            <p:cNvSpPr txBox="1"/>
            <p:nvPr/>
          </p:nvSpPr>
          <p:spPr>
            <a:xfrm>
              <a:off x="15415381" y="21383324"/>
              <a:ext cx="3163671" cy="317962"/>
            </a:xfrm>
            <a:prstGeom prst="rect">
              <a:avLst/>
            </a:prstGeom>
          </p:spPr>
          <p:txBody>
            <a:bodyPr wrap="square" lIns="0" tIns="0" rIns="0" bIns="0" rtlCol="0" anchor="t">
              <a:noAutofit/>
            </a:bodyPr>
            <a:lstStyle/>
            <a:p>
              <a:pPr marR="0" algn="just">
                <a:spcBef>
                  <a:spcPts val="0"/>
                </a:spcBef>
                <a:spcAft>
                  <a:spcPts val="0"/>
                </a:spcAft>
              </a:pPr>
              <a:r>
                <a:rPr lang="en-GB" sz="1800" b="1"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Molecular assignments database</a:t>
              </a:r>
            </a:p>
            <a:p>
              <a:pPr marR="0" algn="just">
                <a:spcBef>
                  <a:spcPts val="0"/>
                </a:spcBef>
                <a:spcAft>
                  <a:spcPts val="0"/>
                </a:spcAft>
              </a:pPr>
              <a:r>
                <a:rPr lang="en-GB" sz="1800" b="1"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 </a:t>
              </a:r>
              <a:endParaRPr lang="en-GB" sz="3200" b="1" dirty="0">
                <a:effectLst/>
                <a:latin typeface="Cambria" panose="02040503050406030204" pitchFamily="18" charset="0"/>
                <a:ea typeface="MS Mincho" panose="02020609040205080304" pitchFamily="49" charset="-128"/>
                <a:cs typeface="Arial" panose="020B0604020202020204" pitchFamily="34" charset="0"/>
              </a:endParaRPr>
            </a:p>
          </p:txBody>
        </p:sp>
        <p:sp>
          <p:nvSpPr>
            <p:cNvPr id="177" name="TextBox 58">
              <a:extLst>
                <a:ext uri="{FF2B5EF4-FFF2-40B4-BE49-F238E27FC236}">
                  <a16:creationId xmlns:a16="http://schemas.microsoft.com/office/drawing/2014/main" id="{029F9853-27D9-7436-3AB9-AC45C01B5755}"/>
                </a:ext>
              </a:extLst>
            </p:cNvPr>
            <p:cNvSpPr txBox="1"/>
            <p:nvPr/>
          </p:nvSpPr>
          <p:spPr>
            <a:xfrm>
              <a:off x="16520984" y="23878793"/>
              <a:ext cx="1189001" cy="389250"/>
            </a:xfrm>
            <a:prstGeom prst="rect">
              <a:avLst/>
            </a:prstGeom>
          </p:spPr>
          <p:txBody>
            <a:bodyPr wrap="square" lIns="0" tIns="0" rIns="0" bIns="0" rtlCol="0" anchor="t">
              <a:noAutofit/>
            </a:bodyPr>
            <a:lstStyle/>
            <a:p>
              <a:pPr marR="0" algn="just">
                <a:spcBef>
                  <a:spcPts val="0"/>
                </a:spcBef>
                <a:spcAft>
                  <a:spcPts val="0"/>
                </a:spcAft>
              </a:pPr>
              <a:r>
                <a:rPr lang="en-GB" sz="1800" b="1"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Mineralogy</a:t>
              </a:r>
              <a:endParaRPr lang="en-GB" sz="3200" b="1" dirty="0">
                <a:effectLst/>
                <a:latin typeface="Cambria" panose="02040503050406030204" pitchFamily="18" charset="0"/>
                <a:ea typeface="MS Mincho" panose="02020609040205080304" pitchFamily="49" charset="-128"/>
                <a:cs typeface="Arial" panose="020B0604020202020204" pitchFamily="34" charset="0"/>
              </a:endParaRPr>
            </a:p>
          </p:txBody>
        </p:sp>
      </p:grpSp>
      <p:grpSp>
        <p:nvGrpSpPr>
          <p:cNvPr id="42" name="Group 41">
            <a:extLst>
              <a:ext uri="{FF2B5EF4-FFF2-40B4-BE49-F238E27FC236}">
                <a16:creationId xmlns:a16="http://schemas.microsoft.com/office/drawing/2014/main" id="{83146B96-0E6F-F469-C675-7294AD78C797}"/>
              </a:ext>
            </a:extLst>
          </p:cNvPr>
          <p:cNvGrpSpPr/>
          <p:nvPr/>
        </p:nvGrpSpPr>
        <p:grpSpPr>
          <a:xfrm>
            <a:off x="18840817" y="19483286"/>
            <a:ext cx="10268364" cy="7865716"/>
            <a:chOff x="18748050" y="19551330"/>
            <a:chExt cx="10268364" cy="7850224"/>
          </a:xfrm>
        </p:grpSpPr>
        <p:sp>
          <p:nvSpPr>
            <p:cNvPr id="178" name="Rectangle 177">
              <a:extLst>
                <a:ext uri="{FF2B5EF4-FFF2-40B4-BE49-F238E27FC236}">
                  <a16:creationId xmlns:a16="http://schemas.microsoft.com/office/drawing/2014/main" id="{6B65FB1C-3C0D-0C2A-FAEB-DDD565AAB944}"/>
                </a:ext>
              </a:extLst>
            </p:cNvPr>
            <p:cNvSpPr/>
            <p:nvPr/>
          </p:nvSpPr>
          <p:spPr>
            <a:xfrm>
              <a:off x="18748050" y="19551330"/>
              <a:ext cx="10268364" cy="785022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43" name="Picture 142">
              <a:extLst>
                <a:ext uri="{FF2B5EF4-FFF2-40B4-BE49-F238E27FC236}">
                  <a16:creationId xmlns:a16="http://schemas.microsoft.com/office/drawing/2014/main" id="{1CC3ED18-D513-5B07-4FAB-A742447A0BBD}"/>
                </a:ext>
              </a:extLst>
            </p:cNvPr>
            <p:cNvPicPr>
              <a:picLocks noChangeAspect="1"/>
            </p:cNvPicPr>
            <p:nvPr/>
          </p:nvPicPr>
          <p:blipFill>
            <a:blip r:embed="rId18"/>
            <a:srcRect l="4229" t="2549" r="2375" b="32364"/>
            <a:stretch/>
          </p:blipFill>
          <p:spPr>
            <a:xfrm>
              <a:off x="18987526" y="20166688"/>
              <a:ext cx="9860994" cy="5912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9" name="TextBox 58">
              <a:extLst>
                <a:ext uri="{FF2B5EF4-FFF2-40B4-BE49-F238E27FC236}">
                  <a16:creationId xmlns:a16="http://schemas.microsoft.com/office/drawing/2014/main" id="{BD5B138C-9E73-1B94-3350-1E1437C51D0D}"/>
                </a:ext>
              </a:extLst>
            </p:cNvPr>
            <p:cNvSpPr txBox="1"/>
            <p:nvPr/>
          </p:nvSpPr>
          <p:spPr>
            <a:xfrm>
              <a:off x="18917837" y="19666616"/>
              <a:ext cx="2630142" cy="476657"/>
            </a:xfrm>
            <a:prstGeom prst="rect">
              <a:avLst/>
            </a:prstGeom>
          </p:spPr>
          <p:txBody>
            <a:bodyPr wrap="square" lIns="0" tIns="0" rIns="0" bIns="0" rtlCol="0" anchor="t">
              <a:noAutofit/>
            </a:bodyPr>
            <a:lstStyle/>
            <a:p>
              <a:pPr marR="0" algn="just">
                <a:lnSpc>
                  <a:spcPct val="115000"/>
                </a:lnSpc>
                <a:spcBef>
                  <a:spcPts val="0"/>
                </a:spcBef>
                <a:spcAft>
                  <a:spcPts val="0"/>
                </a:spcAft>
              </a:pPr>
              <a:r>
                <a:rPr lang="en-GB" sz="28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Results</a:t>
              </a:r>
            </a:p>
          </p:txBody>
        </p:sp>
        <p:sp>
          <p:nvSpPr>
            <p:cNvPr id="180" name="TextBox 58">
              <a:extLst>
                <a:ext uri="{FF2B5EF4-FFF2-40B4-BE49-F238E27FC236}">
                  <a16:creationId xmlns:a16="http://schemas.microsoft.com/office/drawing/2014/main" id="{43FA4E3D-EF2A-135C-71A0-643E81ED10C7}"/>
                </a:ext>
              </a:extLst>
            </p:cNvPr>
            <p:cNvSpPr txBox="1"/>
            <p:nvPr/>
          </p:nvSpPr>
          <p:spPr>
            <a:xfrm>
              <a:off x="19911360" y="26194911"/>
              <a:ext cx="7774557" cy="947853"/>
            </a:xfrm>
            <a:prstGeom prst="rect">
              <a:avLst/>
            </a:prstGeom>
          </p:spPr>
          <p:txBody>
            <a:bodyPr wrap="square" lIns="0" tIns="0" rIns="0" bIns="0" rtlCol="0" anchor="t">
              <a:noAutofit/>
            </a:bodyPr>
            <a:lstStyle/>
            <a:p>
              <a:pPr algn="ctr"/>
              <a:r>
                <a:rPr lang="en-GB" sz="28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The contrast in the optical properties reflects the contrast in the mineralogical com</a:t>
              </a:r>
              <a:r>
                <a:rPr lang="en-GB" sz="2800" dirty="0">
                  <a:solidFill>
                    <a:srgbClr val="373737"/>
                  </a:solidFill>
                  <a:latin typeface="Times New Roman" panose="02020603050405020304" pitchFamily="18" charset="0"/>
                  <a:ea typeface="MS Mincho" panose="02020609040205080304" pitchFamily="49" charset="-128"/>
                  <a:cs typeface="Arial" panose="020B0604020202020204" pitchFamily="34" charset="0"/>
                </a:rPr>
                <a:t>position.</a:t>
              </a:r>
              <a:endParaRPr lang="en-GB" sz="2800" b="1" dirty="0">
                <a:effectLst/>
                <a:latin typeface="Cambria" panose="02040503050406030204" pitchFamily="18" charset="0"/>
                <a:ea typeface="MS Mincho" panose="02020609040205080304" pitchFamily="49" charset="-128"/>
                <a:cs typeface="Arial" panose="020B0604020202020204" pitchFamily="34" charset="0"/>
              </a:endParaRPr>
            </a:p>
          </p:txBody>
        </p:sp>
      </p:grpSp>
      <p:sp>
        <p:nvSpPr>
          <p:cNvPr id="181" name="TextBox 58">
            <a:extLst>
              <a:ext uri="{FF2B5EF4-FFF2-40B4-BE49-F238E27FC236}">
                <a16:creationId xmlns:a16="http://schemas.microsoft.com/office/drawing/2014/main" id="{7DA3AB4A-BF36-2D76-3763-E9FA1C939BD1}"/>
              </a:ext>
            </a:extLst>
          </p:cNvPr>
          <p:cNvSpPr txBox="1"/>
          <p:nvPr/>
        </p:nvSpPr>
        <p:spPr>
          <a:xfrm>
            <a:off x="1407203" y="27867632"/>
            <a:ext cx="7124737" cy="1107495"/>
          </a:xfrm>
          <a:prstGeom prst="rect">
            <a:avLst/>
          </a:prstGeom>
        </p:spPr>
        <p:txBody>
          <a:bodyPr wrap="square" lIns="0" tIns="0" rIns="0" bIns="0" rtlCol="0" anchor="t">
            <a:noAutofit/>
          </a:bodyPr>
          <a:lstStyle/>
          <a:p>
            <a:pPr marR="0" algn="just">
              <a:lnSpc>
                <a:spcPct val="115000"/>
              </a:lnSpc>
              <a:spcBef>
                <a:spcPts val="0"/>
              </a:spcBef>
              <a:spcAft>
                <a:spcPts val="0"/>
              </a:spcAft>
            </a:pPr>
            <a:r>
              <a:rPr lang="en-GB" sz="32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II.C – Size distribution measurements</a:t>
            </a:r>
          </a:p>
        </p:txBody>
      </p:sp>
      <p:grpSp>
        <p:nvGrpSpPr>
          <p:cNvPr id="219" name="Group 218">
            <a:extLst>
              <a:ext uri="{FF2B5EF4-FFF2-40B4-BE49-F238E27FC236}">
                <a16:creationId xmlns:a16="http://schemas.microsoft.com/office/drawing/2014/main" id="{A19B4A41-9562-E66A-E68C-ED7643F8BA78}"/>
              </a:ext>
            </a:extLst>
          </p:cNvPr>
          <p:cNvGrpSpPr/>
          <p:nvPr/>
        </p:nvGrpSpPr>
        <p:grpSpPr>
          <a:xfrm>
            <a:off x="1282089" y="28493472"/>
            <a:ext cx="7273033" cy="4147747"/>
            <a:chOff x="1686305" y="28493473"/>
            <a:chExt cx="5476382" cy="3461574"/>
          </a:xfrm>
        </p:grpSpPr>
        <p:sp>
          <p:nvSpPr>
            <p:cNvPr id="184" name="Rectangle 183">
              <a:extLst>
                <a:ext uri="{FF2B5EF4-FFF2-40B4-BE49-F238E27FC236}">
                  <a16:creationId xmlns:a16="http://schemas.microsoft.com/office/drawing/2014/main" id="{EE272D7A-7277-0FE8-70D8-4F81B30AA913}"/>
                </a:ext>
              </a:extLst>
            </p:cNvPr>
            <p:cNvSpPr/>
            <p:nvPr/>
          </p:nvSpPr>
          <p:spPr>
            <a:xfrm>
              <a:off x="1686305" y="28493473"/>
              <a:ext cx="5476382" cy="346157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96" name="Picture 195">
              <a:extLst>
                <a:ext uri="{FF2B5EF4-FFF2-40B4-BE49-F238E27FC236}">
                  <a16:creationId xmlns:a16="http://schemas.microsoft.com/office/drawing/2014/main" id="{B9CA3629-0DE2-3866-D713-935D4A64BD13}"/>
                </a:ext>
              </a:extLst>
            </p:cNvPr>
            <p:cNvPicPr>
              <a:picLocks noChangeAspect="1"/>
            </p:cNvPicPr>
            <p:nvPr/>
          </p:nvPicPr>
          <p:blipFill>
            <a:blip r:embed="rId19"/>
            <a:srcRect l="25240" t="2080" r="3988" b="3252"/>
            <a:stretch/>
          </p:blipFill>
          <p:spPr>
            <a:xfrm>
              <a:off x="1861729" y="28612173"/>
              <a:ext cx="5275920" cy="1857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18" name="Group 217">
            <a:extLst>
              <a:ext uri="{FF2B5EF4-FFF2-40B4-BE49-F238E27FC236}">
                <a16:creationId xmlns:a16="http://schemas.microsoft.com/office/drawing/2014/main" id="{B92BBF59-EAB5-F871-5FD7-D80DEF9FB91B}"/>
              </a:ext>
            </a:extLst>
          </p:cNvPr>
          <p:cNvGrpSpPr/>
          <p:nvPr/>
        </p:nvGrpSpPr>
        <p:grpSpPr>
          <a:xfrm>
            <a:off x="1282089" y="32811781"/>
            <a:ext cx="7249851" cy="5132048"/>
            <a:chOff x="6858428" y="28484046"/>
            <a:chExt cx="6805617" cy="4849446"/>
          </a:xfrm>
        </p:grpSpPr>
        <p:sp>
          <p:nvSpPr>
            <p:cNvPr id="207" name="Rectangle 206">
              <a:extLst>
                <a:ext uri="{FF2B5EF4-FFF2-40B4-BE49-F238E27FC236}">
                  <a16:creationId xmlns:a16="http://schemas.microsoft.com/office/drawing/2014/main" id="{D3617D9B-EAEB-D703-EE0C-A3BED4C2123B}"/>
                </a:ext>
              </a:extLst>
            </p:cNvPr>
            <p:cNvSpPr/>
            <p:nvPr/>
          </p:nvSpPr>
          <p:spPr>
            <a:xfrm>
              <a:off x="6858428" y="28484046"/>
              <a:ext cx="6805617" cy="484944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11" name="TextBox 58">
              <a:extLst>
                <a:ext uri="{FF2B5EF4-FFF2-40B4-BE49-F238E27FC236}">
                  <a16:creationId xmlns:a16="http://schemas.microsoft.com/office/drawing/2014/main" id="{2ACC8C64-19F5-8949-28EA-61D06C0C71E5}"/>
                </a:ext>
              </a:extLst>
            </p:cNvPr>
            <p:cNvSpPr txBox="1"/>
            <p:nvPr/>
          </p:nvSpPr>
          <p:spPr>
            <a:xfrm>
              <a:off x="7013273" y="32816201"/>
              <a:ext cx="6286687" cy="517290"/>
            </a:xfrm>
            <a:prstGeom prst="rect">
              <a:avLst/>
            </a:prstGeom>
          </p:spPr>
          <p:txBody>
            <a:bodyPr wrap="square" lIns="0" tIns="0" rIns="0" bIns="0" rtlCol="0" anchor="t">
              <a:noAutofit/>
            </a:bodyPr>
            <a:lstStyle/>
            <a:p>
              <a:pPr marR="0" algn="ctr">
                <a:spcBef>
                  <a:spcPts val="0"/>
                </a:spcBef>
                <a:spcAft>
                  <a:spcPts val="0"/>
                </a:spcAft>
              </a:pPr>
              <a:r>
                <a:rPr lang="en-GB" sz="2200" dirty="0">
                  <a:solidFill>
                    <a:srgbClr val="373737"/>
                  </a:solidFill>
                  <a:latin typeface="Times New Roman" panose="02020603050405020304" pitchFamily="18" charset="0"/>
                  <a:ea typeface="MS Mincho" panose="02020609040205080304" pitchFamily="49" charset="-128"/>
                  <a:cs typeface="Arial" panose="020B0604020202020204" pitchFamily="34" charset="0"/>
                </a:rPr>
                <a:t>Best </a:t>
              </a:r>
              <a:r>
                <a:rPr lang="en-GB" sz="2200"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coherence with LRT size distribution.</a:t>
              </a:r>
            </a:p>
          </p:txBody>
        </p:sp>
        <p:pic>
          <p:nvPicPr>
            <p:cNvPr id="215" name="Picture 214">
              <a:extLst>
                <a:ext uri="{FF2B5EF4-FFF2-40B4-BE49-F238E27FC236}">
                  <a16:creationId xmlns:a16="http://schemas.microsoft.com/office/drawing/2014/main" id="{F5580E2D-D925-AEAB-7EB6-E84F1F216A5E}"/>
                </a:ext>
              </a:extLst>
            </p:cNvPr>
            <p:cNvPicPr>
              <a:picLocks noChangeAspect="1"/>
            </p:cNvPicPr>
            <p:nvPr/>
          </p:nvPicPr>
          <p:blipFill>
            <a:blip r:embed="rId20"/>
            <a:srcRect l="4125" t="48420" r="28075" b="4598"/>
            <a:stretch/>
          </p:blipFill>
          <p:spPr>
            <a:xfrm>
              <a:off x="7346373" y="29307030"/>
              <a:ext cx="5674772" cy="3474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7" name="TextBox 216">
              <a:extLst>
                <a:ext uri="{FF2B5EF4-FFF2-40B4-BE49-F238E27FC236}">
                  <a16:creationId xmlns:a16="http://schemas.microsoft.com/office/drawing/2014/main" id="{C8D25CD9-F5EC-C563-BD20-1E2D50FB4601}"/>
                </a:ext>
              </a:extLst>
            </p:cNvPr>
            <p:cNvSpPr txBox="1"/>
            <p:nvPr/>
          </p:nvSpPr>
          <p:spPr>
            <a:xfrm>
              <a:off x="7103899" y="28506378"/>
              <a:ext cx="6560146" cy="727071"/>
            </a:xfrm>
            <a:prstGeom prst="rect">
              <a:avLst/>
            </a:prstGeom>
            <a:noFill/>
          </p:spPr>
          <p:txBody>
            <a:bodyPr wrap="square">
              <a:spAutoFit/>
            </a:bodyPr>
            <a:lstStyle/>
            <a:p>
              <a:r>
                <a:rPr lang="en-GB" sz="22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Measurements compared </a:t>
              </a:r>
              <a:r>
                <a:rPr lang="en-GB" sz="2200" b="1"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with literature in-situ data (</a:t>
              </a:r>
              <a:r>
                <a:rPr lang="en-GB" sz="2000" b="1" i="1" dirty="0" err="1">
                  <a:solidFill>
                    <a:srgbClr val="0070C0"/>
                  </a:solidFill>
                  <a:latin typeface="Times New Roman" panose="02020603050405020304" pitchFamily="18" charset="0"/>
                  <a:ea typeface="MS Mincho" panose="02020609040205080304" pitchFamily="49" charset="-128"/>
                  <a:cs typeface="Arial" panose="020B0604020202020204" pitchFamily="34" charset="0"/>
                </a:rPr>
                <a:t>Formenti</a:t>
              </a:r>
              <a:r>
                <a:rPr lang="en-GB" sz="2000" b="1" i="1" dirty="0">
                  <a:solidFill>
                    <a:srgbClr val="0070C0"/>
                  </a:solidFill>
                  <a:latin typeface="Times New Roman" panose="02020603050405020304" pitchFamily="18" charset="0"/>
                  <a:ea typeface="MS Mincho" panose="02020609040205080304" pitchFamily="49" charset="-128"/>
                  <a:cs typeface="Arial" panose="020B0604020202020204" pitchFamily="34" charset="0"/>
                </a:rPr>
                <a:t> &amp; </a:t>
              </a:r>
              <a:r>
                <a:rPr lang="en-GB" sz="2000" b="1" i="1" kern="1200" dirty="0">
                  <a:solidFill>
                    <a:srgbClr val="0070C0"/>
                  </a:solidFill>
                  <a:effectLst/>
                  <a:latin typeface="Times New Roman" panose="02020603050405020304" pitchFamily="18" charset="0"/>
                  <a:ea typeface="MS Mincho" panose="02020609040205080304" pitchFamily="49" charset="-128"/>
                  <a:cs typeface="Arial" panose="020B0604020202020204" pitchFamily="34" charset="0"/>
                </a:rPr>
                <a:t>Di Biagio., 2024</a:t>
              </a:r>
              <a:r>
                <a:rPr lang="en-GB" sz="2000" i="1" dirty="0"/>
                <a:t>)</a:t>
              </a:r>
              <a:r>
                <a:rPr lang="en-GB" sz="2200" b="1"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rPr>
                <a:t>:</a:t>
              </a:r>
            </a:p>
          </p:txBody>
        </p:sp>
      </p:grpSp>
      <p:sp>
        <p:nvSpPr>
          <p:cNvPr id="224" name="Rectangle 223">
            <a:extLst>
              <a:ext uri="{FF2B5EF4-FFF2-40B4-BE49-F238E27FC236}">
                <a16:creationId xmlns:a16="http://schemas.microsoft.com/office/drawing/2014/main" id="{085CBDB3-3CC9-479A-EDF6-E74D95741EAC}"/>
              </a:ext>
            </a:extLst>
          </p:cNvPr>
          <p:cNvSpPr/>
          <p:nvPr/>
        </p:nvSpPr>
        <p:spPr>
          <a:xfrm>
            <a:off x="9045355" y="28394465"/>
            <a:ext cx="10169543" cy="836746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5" name="Rectangle 224">
            <a:extLst>
              <a:ext uri="{FF2B5EF4-FFF2-40B4-BE49-F238E27FC236}">
                <a16:creationId xmlns:a16="http://schemas.microsoft.com/office/drawing/2014/main" id="{58A7AD7F-D565-43BB-26A4-354CF8A7F236}"/>
              </a:ext>
            </a:extLst>
          </p:cNvPr>
          <p:cNvSpPr/>
          <p:nvPr/>
        </p:nvSpPr>
        <p:spPr>
          <a:xfrm>
            <a:off x="19485430" y="28394465"/>
            <a:ext cx="9604350" cy="836746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30" name="Picture 229">
            <a:extLst>
              <a:ext uri="{FF2B5EF4-FFF2-40B4-BE49-F238E27FC236}">
                <a16:creationId xmlns:a16="http://schemas.microsoft.com/office/drawing/2014/main" id="{E1FF9A24-0599-DE49-B7B6-3F7F3C69F5BC}"/>
              </a:ext>
            </a:extLst>
          </p:cNvPr>
          <p:cNvPicPr>
            <a:picLocks noChangeAspect="1"/>
          </p:cNvPicPr>
          <p:nvPr/>
        </p:nvPicPr>
        <p:blipFill>
          <a:blip r:embed="rId21"/>
          <a:srcRect t="2756" b="3545"/>
          <a:stretch/>
        </p:blipFill>
        <p:spPr>
          <a:xfrm>
            <a:off x="19522622" y="30985713"/>
            <a:ext cx="9537651" cy="51393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1" name="TextBox 230">
            <a:extLst>
              <a:ext uri="{FF2B5EF4-FFF2-40B4-BE49-F238E27FC236}">
                <a16:creationId xmlns:a16="http://schemas.microsoft.com/office/drawing/2014/main" id="{E68CCA1D-03BA-3159-65ED-13D5743D10C1}"/>
              </a:ext>
            </a:extLst>
          </p:cNvPr>
          <p:cNvSpPr txBox="1"/>
          <p:nvPr/>
        </p:nvSpPr>
        <p:spPr>
          <a:xfrm>
            <a:off x="19700748" y="28508881"/>
            <a:ext cx="6598112" cy="523220"/>
          </a:xfrm>
          <a:prstGeom prst="rect">
            <a:avLst/>
          </a:prstGeom>
          <a:noFill/>
        </p:spPr>
        <p:txBody>
          <a:bodyPr wrap="square">
            <a:spAutoFit/>
          </a:bodyPr>
          <a:lstStyle/>
          <a:p>
            <a:pPr marR="0">
              <a:spcBef>
                <a:spcPts val="0"/>
              </a:spcBef>
              <a:spcAft>
                <a:spcPts val="0"/>
              </a:spcAft>
            </a:pPr>
            <a:r>
              <a:rPr lang="en-GB" sz="28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Preliminary results</a:t>
            </a:r>
            <a:endParaRPr lang="en-GB" sz="2800" b="1"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endParaRPr>
          </a:p>
        </p:txBody>
      </p:sp>
      <p:sp>
        <p:nvSpPr>
          <p:cNvPr id="2" name="Rectangle 1">
            <a:extLst>
              <a:ext uri="{FF2B5EF4-FFF2-40B4-BE49-F238E27FC236}">
                <a16:creationId xmlns:a16="http://schemas.microsoft.com/office/drawing/2014/main" id="{FD733782-9B9A-E080-EBC7-146CB6FB60FC}"/>
              </a:ext>
            </a:extLst>
          </p:cNvPr>
          <p:cNvSpPr/>
          <p:nvPr/>
        </p:nvSpPr>
        <p:spPr>
          <a:xfrm>
            <a:off x="23316599" y="12359022"/>
            <a:ext cx="5902816" cy="6151022"/>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6" name="TextBox 58">
            <a:extLst>
              <a:ext uri="{FF2B5EF4-FFF2-40B4-BE49-F238E27FC236}">
                <a16:creationId xmlns:a16="http://schemas.microsoft.com/office/drawing/2014/main" id="{04B92B62-424B-79B3-A5C3-A051A2C22969}"/>
              </a:ext>
            </a:extLst>
          </p:cNvPr>
          <p:cNvSpPr txBox="1"/>
          <p:nvPr/>
        </p:nvSpPr>
        <p:spPr>
          <a:xfrm>
            <a:off x="19649570" y="29287998"/>
            <a:ext cx="9291717" cy="1155870"/>
          </a:xfrm>
          <a:prstGeom prst="rect">
            <a:avLst/>
          </a:prstGeom>
        </p:spPr>
        <p:txBody>
          <a:bodyPr wrap="square" lIns="0" tIns="0" rIns="0" bIns="0" rtlCol="0" anchor="t">
            <a:noAutofit/>
          </a:bodyPr>
          <a:lstStyle/>
          <a:p>
            <a:pPr algn="ctr">
              <a:lnSpc>
                <a:spcPct val="115000"/>
              </a:lnSpc>
            </a:pPr>
            <a:r>
              <a:rPr lang="en-GB" sz="2800" dirty="0">
                <a:solidFill>
                  <a:srgbClr val="373737"/>
                </a:solidFill>
                <a:latin typeface="Times New Roman" panose="02020603050405020304" pitchFamily="18" charset="0"/>
                <a:ea typeface="MS Mincho" panose="02020609040205080304" pitchFamily="49" charset="-128"/>
                <a:cs typeface="Arial" panose="020B0604020202020204" pitchFamily="34" charset="0"/>
              </a:rPr>
              <a:t>Complex refractive indices of dust were obtained in the infrared range </a:t>
            </a:r>
            <a:r>
              <a:rPr lang="en-GB" sz="2800" u="sng" dirty="0">
                <a:solidFill>
                  <a:srgbClr val="373737"/>
                </a:solidFill>
                <a:latin typeface="Times New Roman" panose="02020603050405020304" pitchFamily="18" charset="0"/>
                <a:ea typeface="MS Mincho" panose="02020609040205080304" pitchFamily="49" charset="-128"/>
                <a:cs typeface="Arial" panose="020B0604020202020204" pitchFamily="34" charset="0"/>
              </a:rPr>
              <a:t>filling the gap for the first time in the far-infrared spectrum. </a:t>
            </a:r>
          </a:p>
        </p:txBody>
      </p:sp>
      <p:grpSp>
        <p:nvGrpSpPr>
          <p:cNvPr id="3" name="Group 2">
            <a:extLst>
              <a:ext uri="{FF2B5EF4-FFF2-40B4-BE49-F238E27FC236}">
                <a16:creationId xmlns:a16="http://schemas.microsoft.com/office/drawing/2014/main" id="{DF50FF80-47BC-ADC5-9E29-C747264F6DC9}"/>
              </a:ext>
            </a:extLst>
          </p:cNvPr>
          <p:cNvGrpSpPr/>
          <p:nvPr/>
        </p:nvGrpSpPr>
        <p:grpSpPr>
          <a:xfrm>
            <a:off x="23442059" y="12436101"/>
            <a:ext cx="5777356" cy="6042014"/>
            <a:chOff x="23442059" y="12436101"/>
            <a:chExt cx="5777356" cy="6042014"/>
          </a:xfrm>
        </p:grpSpPr>
        <p:grpSp>
          <p:nvGrpSpPr>
            <p:cNvPr id="146" name="Group 145">
              <a:extLst>
                <a:ext uri="{FF2B5EF4-FFF2-40B4-BE49-F238E27FC236}">
                  <a16:creationId xmlns:a16="http://schemas.microsoft.com/office/drawing/2014/main" id="{BA6D1EFF-4409-2666-F9D0-2CD87AFC61B9}"/>
                </a:ext>
              </a:extLst>
            </p:cNvPr>
            <p:cNvGrpSpPr/>
            <p:nvPr/>
          </p:nvGrpSpPr>
          <p:grpSpPr>
            <a:xfrm>
              <a:off x="23653424" y="13198187"/>
              <a:ext cx="3269205" cy="3887017"/>
              <a:chOff x="6434551" y="446393"/>
              <a:chExt cx="2777420" cy="3720265"/>
            </a:xfrm>
          </p:grpSpPr>
          <p:pic>
            <p:nvPicPr>
              <p:cNvPr id="147" name="Picture 146">
                <a:extLst>
                  <a:ext uri="{FF2B5EF4-FFF2-40B4-BE49-F238E27FC236}">
                    <a16:creationId xmlns:a16="http://schemas.microsoft.com/office/drawing/2014/main" id="{7302DD3C-590F-6728-488C-6274A5C7FB9B}"/>
                  </a:ext>
                </a:extLst>
              </p:cNvPr>
              <p:cNvPicPr>
                <a:picLocks noChangeAspect="1"/>
              </p:cNvPicPr>
              <p:nvPr/>
            </p:nvPicPr>
            <p:blipFill rotWithShape="1">
              <a:blip r:embed="rId22">
                <a:extLst>
                  <a:ext uri="{28A0092B-C50C-407E-A947-70E740481C1C}">
                    <a14:useLocalDpi xmlns:a14="http://schemas.microsoft.com/office/drawing/2010/main" val="0"/>
                  </a:ext>
                </a:extLst>
              </a:blip>
              <a:srcRect l="-140" t="-199" r="140" b="-261"/>
              <a:stretch/>
            </p:blipFill>
            <p:spPr>
              <a:xfrm>
                <a:off x="6434551" y="446393"/>
                <a:ext cx="2777420" cy="37202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8" name="Oval 147">
                <a:extLst>
                  <a:ext uri="{FF2B5EF4-FFF2-40B4-BE49-F238E27FC236}">
                    <a16:creationId xmlns:a16="http://schemas.microsoft.com/office/drawing/2014/main" id="{6E34A668-2B1D-BB8E-7F12-C7160FB96A95}"/>
                  </a:ext>
                </a:extLst>
              </p:cNvPr>
              <p:cNvSpPr/>
              <p:nvPr/>
            </p:nvSpPr>
            <p:spPr>
              <a:xfrm>
                <a:off x="6783446" y="484583"/>
                <a:ext cx="247650"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a:t>
                </a:r>
              </a:p>
            </p:txBody>
          </p:sp>
          <p:sp>
            <p:nvSpPr>
              <p:cNvPr id="149" name="Oval 148">
                <a:extLst>
                  <a:ext uri="{FF2B5EF4-FFF2-40B4-BE49-F238E27FC236}">
                    <a16:creationId xmlns:a16="http://schemas.microsoft.com/office/drawing/2014/main" id="{5B214BEA-E598-514B-A51D-A879DB4B1DCB}"/>
                  </a:ext>
                </a:extLst>
              </p:cNvPr>
              <p:cNvSpPr/>
              <p:nvPr/>
            </p:nvSpPr>
            <p:spPr>
              <a:xfrm>
                <a:off x="6783446" y="2798925"/>
                <a:ext cx="247650" cy="26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a:t>
                </a:r>
              </a:p>
            </p:txBody>
          </p:sp>
          <p:sp>
            <p:nvSpPr>
              <p:cNvPr id="150" name="Oval 149">
                <a:extLst>
                  <a:ext uri="{FF2B5EF4-FFF2-40B4-BE49-F238E27FC236}">
                    <a16:creationId xmlns:a16="http://schemas.microsoft.com/office/drawing/2014/main" id="{A797572B-73D7-0E21-6ACD-AC3122BFEDE6}"/>
                  </a:ext>
                </a:extLst>
              </p:cNvPr>
              <p:cNvSpPr/>
              <p:nvPr/>
            </p:nvSpPr>
            <p:spPr>
              <a:xfrm>
                <a:off x="8401478" y="2572147"/>
                <a:ext cx="247650" cy="258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a:t>
                </a:r>
              </a:p>
            </p:txBody>
          </p:sp>
        </p:grpSp>
        <p:sp>
          <p:nvSpPr>
            <p:cNvPr id="152" name="Rectangle 151">
              <a:extLst>
                <a:ext uri="{FF2B5EF4-FFF2-40B4-BE49-F238E27FC236}">
                  <a16:creationId xmlns:a16="http://schemas.microsoft.com/office/drawing/2014/main" id="{CAF18537-E8CD-F6D0-2B9C-5D180B63947E}"/>
                </a:ext>
              </a:extLst>
            </p:cNvPr>
            <p:cNvSpPr/>
            <p:nvPr/>
          </p:nvSpPr>
          <p:spPr>
            <a:xfrm>
              <a:off x="23442059" y="17302629"/>
              <a:ext cx="4243858" cy="117548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b="1" dirty="0"/>
                <a:t>Agitation rate: </a:t>
              </a:r>
              <a:r>
                <a:rPr lang="en-GB" sz="2200" dirty="0"/>
                <a:t>Controlled by the magnetic sterling system and acts on the erodibility of the soil.</a:t>
              </a:r>
              <a:endParaRPr lang="fr-FR" sz="2200" dirty="0">
                <a:solidFill>
                  <a:prstClr val="black"/>
                </a:solidFill>
              </a:endParaRPr>
            </a:p>
          </p:txBody>
        </p:sp>
        <p:sp>
          <p:nvSpPr>
            <p:cNvPr id="153" name="Rectangle 152">
              <a:extLst>
                <a:ext uri="{FF2B5EF4-FFF2-40B4-BE49-F238E27FC236}">
                  <a16:creationId xmlns:a16="http://schemas.microsoft.com/office/drawing/2014/main" id="{4DF61D89-31E2-EA5A-8317-C7C7672E0B83}"/>
                </a:ext>
              </a:extLst>
            </p:cNvPr>
            <p:cNvSpPr/>
            <p:nvPr/>
          </p:nvSpPr>
          <p:spPr>
            <a:xfrm>
              <a:off x="23673068" y="12436101"/>
              <a:ext cx="4362781" cy="6225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400" b="1" dirty="0"/>
                <a:t>Pulse rate: </a:t>
              </a:r>
              <a:r>
                <a:rPr lang="en-GB" sz="2400" dirty="0"/>
                <a:t>Controlled by a software creating wind fronts.</a:t>
              </a:r>
            </a:p>
          </p:txBody>
        </p:sp>
        <p:sp>
          <p:nvSpPr>
            <p:cNvPr id="154" name="Rectangle 153">
              <a:extLst>
                <a:ext uri="{FF2B5EF4-FFF2-40B4-BE49-F238E27FC236}">
                  <a16:creationId xmlns:a16="http://schemas.microsoft.com/office/drawing/2014/main" id="{B9188822-B496-72D0-EB80-618D37A4D787}"/>
                </a:ext>
              </a:extLst>
            </p:cNvPr>
            <p:cNvSpPr/>
            <p:nvPr/>
          </p:nvSpPr>
          <p:spPr>
            <a:xfrm>
              <a:off x="27103941" y="14293534"/>
              <a:ext cx="2115474" cy="231953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2200" b="1" dirty="0"/>
                <a:t>Buffer volume:</a:t>
              </a:r>
            </a:p>
            <a:p>
              <a:pPr algn="ctr"/>
              <a:r>
                <a:rPr lang="en-GB" sz="2200" dirty="0"/>
                <a:t>Homogenization  of the particles number concentration. </a:t>
              </a:r>
              <a:endParaRPr lang="fr-FR" sz="2200" dirty="0">
                <a:solidFill>
                  <a:prstClr val="black"/>
                </a:solidFill>
              </a:endParaRPr>
            </a:p>
          </p:txBody>
        </p:sp>
        <p:cxnSp>
          <p:nvCxnSpPr>
            <p:cNvPr id="156" name="Straight Arrow Connector 155">
              <a:extLst>
                <a:ext uri="{FF2B5EF4-FFF2-40B4-BE49-F238E27FC236}">
                  <a16:creationId xmlns:a16="http://schemas.microsoft.com/office/drawing/2014/main" id="{5546954C-8E37-457E-BF55-FC53DDC4D6C2}"/>
                </a:ext>
              </a:extLst>
            </p:cNvPr>
            <p:cNvCxnSpPr>
              <a:cxnSpLocks/>
              <a:stCxn id="149" idx="4"/>
            </p:cNvCxnSpPr>
            <p:nvPr/>
          </p:nvCxnSpPr>
          <p:spPr>
            <a:xfrm flipH="1">
              <a:off x="24115954" y="15934820"/>
              <a:ext cx="93892" cy="1367809"/>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2DDE45FF-F7F8-F81C-EA81-FA6235FD7704}"/>
                </a:ext>
              </a:extLst>
            </p:cNvPr>
            <p:cNvCxnSpPr>
              <a:cxnSpLocks/>
            </p:cNvCxnSpPr>
            <p:nvPr/>
          </p:nvCxnSpPr>
          <p:spPr>
            <a:xfrm flipV="1">
              <a:off x="24234096" y="13035532"/>
              <a:ext cx="113352" cy="204822"/>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0F04C2E7-5924-CCF0-D04D-0F5191E7304B}"/>
                </a:ext>
              </a:extLst>
            </p:cNvPr>
            <p:cNvCxnSpPr>
              <a:cxnSpLocks/>
            </p:cNvCxnSpPr>
            <p:nvPr/>
          </p:nvCxnSpPr>
          <p:spPr>
            <a:xfrm flipV="1">
              <a:off x="26254059" y="15493869"/>
              <a:ext cx="952875" cy="41726"/>
            </a:xfrm>
            <a:prstGeom prst="straightConnector1">
              <a:avLst/>
            </a:prstGeom>
            <a:ln w="571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pic>
        <p:nvPicPr>
          <p:cNvPr id="9" name="Picture 8">
            <a:extLst>
              <a:ext uri="{FF2B5EF4-FFF2-40B4-BE49-F238E27FC236}">
                <a16:creationId xmlns:a16="http://schemas.microsoft.com/office/drawing/2014/main" id="{3D637FCD-6069-46A8-3216-B0770EBB7FD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461679" y="825800"/>
            <a:ext cx="1467338" cy="813293"/>
          </a:xfrm>
          <a:prstGeom prst="rect">
            <a:avLst/>
          </a:prstGeom>
        </p:spPr>
      </p:pic>
      <p:pic>
        <p:nvPicPr>
          <p:cNvPr id="12" name="Picture 11">
            <a:extLst>
              <a:ext uri="{FF2B5EF4-FFF2-40B4-BE49-F238E27FC236}">
                <a16:creationId xmlns:a16="http://schemas.microsoft.com/office/drawing/2014/main" id="{5E55F351-F583-030A-84CB-912977AF0ABD}"/>
              </a:ext>
            </a:extLst>
          </p:cNvPr>
          <p:cNvPicPr>
            <a:picLocks noChangeAspect="1"/>
          </p:cNvPicPr>
          <p:nvPr/>
        </p:nvPicPr>
        <p:blipFill>
          <a:blip r:embed="rId24"/>
          <a:srcRect l="27547" t="15595" r="27014" b="9924"/>
          <a:stretch/>
        </p:blipFill>
        <p:spPr>
          <a:xfrm>
            <a:off x="26851387" y="573455"/>
            <a:ext cx="1497410" cy="1534047"/>
          </a:xfrm>
          <a:prstGeom prst="rect">
            <a:avLst/>
          </a:prstGeom>
        </p:spPr>
      </p:pic>
      <p:sp>
        <p:nvSpPr>
          <p:cNvPr id="15" name="TextBox 14">
            <a:extLst>
              <a:ext uri="{FF2B5EF4-FFF2-40B4-BE49-F238E27FC236}">
                <a16:creationId xmlns:a16="http://schemas.microsoft.com/office/drawing/2014/main" id="{110CBDD5-20C6-3DE1-BD40-0A9788957266}"/>
              </a:ext>
            </a:extLst>
          </p:cNvPr>
          <p:cNvSpPr txBox="1"/>
          <p:nvPr/>
        </p:nvSpPr>
        <p:spPr>
          <a:xfrm>
            <a:off x="9149689" y="28474387"/>
            <a:ext cx="6598112" cy="523220"/>
          </a:xfrm>
          <a:prstGeom prst="rect">
            <a:avLst/>
          </a:prstGeom>
          <a:noFill/>
        </p:spPr>
        <p:txBody>
          <a:bodyPr wrap="square">
            <a:spAutoFit/>
          </a:bodyPr>
          <a:lstStyle/>
          <a:p>
            <a:pPr marR="0">
              <a:spcBef>
                <a:spcPts val="0"/>
              </a:spcBef>
              <a:spcAft>
                <a:spcPts val="0"/>
              </a:spcAft>
            </a:pPr>
            <a:r>
              <a:rPr lang="en-GB" sz="2800" b="1" dirty="0">
                <a:solidFill>
                  <a:srgbClr val="373737"/>
                </a:solidFill>
                <a:latin typeface="Times New Roman" panose="02020603050405020304" pitchFamily="18" charset="0"/>
                <a:ea typeface="MS Mincho" panose="02020609040205080304" pitchFamily="49" charset="-128"/>
                <a:cs typeface="Arial" panose="020B0604020202020204" pitchFamily="34" charset="0"/>
              </a:rPr>
              <a:t>Study flowchart</a:t>
            </a:r>
            <a:endParaRPr lang="en-GB" sz="2800" b="1" kern="1200" dirty="0">
              <a:solidFill>
                <a:srgbClr val="373737"/>
              </a:solidFill>
              <a:effectLst/>
              <a:latin typeface="Times New Roman" panose="02020603050405020304" pitchFamily="18" charset="0"/>
              <a:ea typeface="MS Mincho" panose="02020609040205080304" pitchFamily="49" charset="-128"/>
              <a:cs typeface="Arial" panose="020B0604020202020204" pitchFamily="34" charset="0"/>
            </a:endParaRPr>
          </a:p>
        </p:txBody>
      </p:sp>
      <p:sp>
        <p:nvSpPr>
          <p:cNvPr id="39" name="Rectangle 38">
            <a:extLst>
              <a:ext uri="{FF2B5EF4-FFF2-40B4-BE49-F238E27FC236}">
                <a16:creationId xmlns:a16="http://schemas.microsoft.com/office/drawing/2014/main" id="{2AAC8FA7-C6CF-CB69-459C-0FA0B05B7268}"/>
              </a:ext>
            </a:extLst>
          </p:cNvPr>
          <p:cNvSpPr/>
          <p:nvPr/>
        </p:nvSpPr>
        <p:spPr>
          <a:xfrm>
            <a:off x="9107266" y="29103051"/>
            <a:ext cx="10073314" cy="764720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74" name="Picture 73">
            <a:extLst>
              <a:ext uri="{FF2B5EF4-FFF2-40B4-BE49-F238E27FC236}">
                <a16:creationId xmlns:a16="http://schemas.microsoft.com/office/drawing/2014/main" id="{D28F375C-ED1B-7A1C-2F94-12334FCBC232}"/>
              </a:ext>
            </a:extLst>
          </p:cNvPr>
          <p:cNvPicPr>
            <a:picLocks noChangeAspect="1"/>
          </p:cNvPicPr>
          <p:nvPr/>
        </p:nvPicPr>
        <p:blipFill>
          <a:blip r:embed="rId25"/>
          <a:stretch>
            <a:fillRect/>
          </a:stretch>
        </p:blipFill>
        <p:spPr>
          <a:xfrm>
            <a:off x="9067932" y="29097959"/>
            <a:ext cx="10107850" cy="7628169"/>
          </a:xfrm>
          <a:prstGeom prst="rect">
            <a:avLst/>
          </a:prstGeom>
        </p:spPr>
      </p:pic>
      <p:pic>
        <p:nvPicPr>
          <p:cNvPr id="122" name="Picture 2" descr="Logo CNRS: histoire et signification | PNG">
            <a:extLst>
              <a:ext uri="{FF2B5EF4-FFF2-40B4-BE49-F238E27FC236}">
                <a16:creationId xmlns:a16="http://schemas.microsoft.com/office/drawing/2014/main" id="{7427AEAA-FA16-FE18-6C64-E3ED84F83EFF}"/>
              </a:ext>
            </a:extLst>
          </p:cNvPr>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18938" r="18984"/>
          <a:stretch/>
        </p:blipFill>
        <p:spPr bwMode="auto">
          <a:xfrm>
            <a:off x="3406164" y="441434"/>
            <a:ext cx="1446874" cy="1311022"/>
          </a:xfrm>
          <a:prstGeom prst="rect">
            <a:avLst/>
          </a:prstGeom>
          <a:noFill/>
          <a:extLst>
            <a:ext uri="{909E8E84-426E-40DD-AFC4-6F175D3DCCD1}">
              <a14:hiddenFill xmlns:a14="http://schemas.microsoft.com/office/drawing/2010/main">
                <a:solidFill>
                  <a:srgbClr val="FFFFFF"/>
                </a:solidFill>
              </a14:hiddenFill>
            </a:ext>
          </a:extLst>
        </p:spPr>
      </p:pic>
      <p:pic>
        <p:nvPicPr>
          <p:cNvPr id="123" name="Image 122"/>
          <p:cNvPicPr>
            <a:picLocks noChangeAspect="1"/>
          </p:cNvPicPr>
          <p:nvPr/>
        </p:nvPicPr>
        <p:blipFill>
          <a:blip r:embed="rId27"/>
          <a:stretch>
            <a:fillRect/>
          </a:stretch>
        </p:blipFill>
        <p:spPr>
          <a:xfrm>
            <a:off x="3249895" y="1955157"/>
            <a:ext cx="1759411" cy="1573819"/>
          </a:xfrm>
          <a:prstGeom prst="rect">
            <a:avLst/>
          </a:prstGeom>
        </p:spPr>
      </p:pic>
      <p:pic>
        <p:nvPicPr>
          <p:cNvPr id="126" name="Picture 173">
            <a:extLst>
              <a:ext uri="{FF2B5EF4-FFF2-40B4-BE49-F238E27FC236}">
                <a16:creationId xmlns:a16="http://schemas.microsoft.com/office/drawing/2014/main" id="{FDD16A30-CB3F-467A-8F35-3998904F31AD}"/>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5382854" y="2001282"/>
            <a:ext cx="2104356" cy="1053070"/>
          </a:xfrm>
          <a:prstGeom prst="rect">
            <a:avLst/>
          </a:prstGeom>
        </p:spPr>
      </p:pic>
      <p:pic>
        <p:nvPicPr>
          <p:cNvPr id="127" name="Picture 174">
            <a:extLst>
              <a:ext uri="{FF2B5EF4-FFF2-40B4-BE49-F238E27FC236}">
                <a16:creationId xmlns:a16="http://schemas.microsoft.com/office/drawing/2014/main" id="{2AADD355-213C-2793-13D0-DDA22D747C02}"/>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7600092" y="2007363"/>
            <a:ext cx="2319790" cy="980111"/>
          </a:xfrm>
          <a:prstGeom prst="rect">
            <a:avLst/>
          </a:prstGeom>
        </p:spPr>
      </p:pic>
      <p:pic>
        <p:nvPicPr>
          <p:cNvPr id="14" name="Picture 13">
            <a:extLst>
              <a:ext uri="{FF2B5EF4-FFF2-40B4-BE49-F238E27FC236}">
                <a16:creationId xmlns:a16="http://schemas.microsoft.com/office/drawing/2014/main" id="{90E25944-BDF3-0A21-4C23-E9EEE9FD4B9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7813403" y="4206193"/>
            <a:ext cx="1893168" cy="1893168"/>
          </a:xfrm>
          <a:prstGeom prst="rect">
            <a:avLst/>
          </a:prstGeom>
        </p:spPr>
      </p:pic>
      <p:sp>
        <p:nvSpPr>
          <p:cNvPr id="18" name="TextBox 17">
            <a:extLst>
              <a:ext uri="{FF2B5EF4-FFF2-40B4-BE49-F238E27FC236}">
                <a16:creationId xmlns:a16="http://schemas.microsoft.com/office/drawing/2014/main" id="{AF1B0445-0E68-8E50-6537-DD9D2D4E6D7D}"/>
              </a:ext>
            </a:extLst>
          </p:cNvPr>
          <p:cNvSpPr txBox="1"/>
          <p:nvPr/>
        </p:nvSpPr>
        <p:spPr>
          <a:xfrm>
            <a:off x="1075878" y="41570866"/>
            <a:ext cx="28302562" cy="794576"/>
          </a:xfrm>
          <a:prstGeom prst="rect">
            <a:avLst/>
          </a:prstGeom>
          <a:noFill/>
        </p:spPr>
        <p:txBody>
          <a:bodyPr wrap="square">
            <a:spAutoFit/>
          </a:bodyPr>
          <a:lstStyle/>
          <a:p>
            <a:pPr algn="just">
              <a:lnSpc>
                <a:spcPct val="107000"/>
              </a:lnSpc>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Acknowledgement</a:t>
            </a:r>
          </a:p>
          <a:p>
            <a:pPr algn="just">
              <a:lnSpc>
                <a:spcPct val="107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This work has been supported by the Centre National </a:t>
            </a:r>
            <a:r>
              <a:rPr lang="en-US" sz="2000" dirty="0" err="1">
                <a:latin typeface="Times New Roman" panose="02020603050405020304" pitchFamily="18" charset="0"/>
                <a:ea typeface="Calibri" panose="020F0502020204030204" pitchFamily="34" charset="0"/>
                <a:cs typeface="Times New Roman" panose="02020603050405020304" pitchFamily="18" charset="0"/>
              </a:rPr>
              <a:t>d’Etudes</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Spatiales</a:t>
            </a:r>
            <a:r>
              <a:rPr lang="en-US" sz="2000" dirty="0">
                <a:latin typeface="Times New Roman" panose="02020603050405020304" pitchFamily="18" charset="0"/>
                <a:ea typeface="Calibri" panose="020F0502020204030204" pitchFamily="34" charset="0"/>
                <a:cs typeface="Times New Roman" panose="02020603050405020304" pitchFamily="18" charset="0"/>
              </a:rPr>
              <a:t> (CNES) via the TOSCA/FORUM grant and by the </a:t>
            </a:r>
            <a:r>
              <a:rPr lang="en-GB" sz="2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PNTS programme of </a:t>
            </a:r>
            <a:r>
              <a:rPr lang="en-US" sz="2000" dirty="0">
                <a:latin typeface="Times New Roman" panose="02020603050405020304" pitchFamily="18" charset="0"/>
                <a:ea typeface="Calibri" panose="020F0502020204030204" pitchFamily="34" charset="0"/>
                <a:cs typeface="Times New Roman" panose="02020603050405020304" pitchFamily="18" charset="0"/>
              </a:rPr>
              <a:t>CNRS-INSU via the IR-DUST grant. P. Alalam is supported by CNES by a post doctoral grant.</a:t>
            </a:r>
            <a:endParaRPr lang="fr-FR" sz="2000"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A3C9BFFF-E4FC-67A0-96EC-01B97D9D6B05}"/>
              </a:ext>
            </a:extLst>
          </p:cNvPr>
          <p:cNvPicPr>
            <a:picLocks noChangeAspect="1"/>
          </p:cNvPicPr>
          <p:nvPr/>
        </p:nvPicPr>
        <p:blipFill>
          <a:blip r:embed="rId31"/>
          <a:stretch>
            <a:fillRect/>
          </a:stretch>
        </p:blipFill>
        <p:spPr>
          <a:xfrm>
            <a:off x="15686945" y="21683284"/>
            <a:ext cx="2905690" cy="1724450"/>
          </a:xfrm>
          <a:prstGeom prst="rect">
            <a:avLst/>
          </a:prstGeom>
        </p:spPr>
      </p:pic>
      <p:pic>
        <p:nvPicPr>
          <p:cNvPr id="21" name="Picture 20">
            <a:extLst>
              <a:ext uri="{FF2B5EF4-FFF2-40B4-BE49-F238E27FC236}">
                <a16:creationId xmlns:a16="http://schemas.microsoft.com/office/drawing/2014/main" id="{59BD7333-6DF4-D1E6-EDAE-06E894E63444}"/>
              </a:ext>
            </a:extLst>
          </p:cNvPr>
          <p:cNvPicPr>
            <a:picLocks noChangeAspect="1"/>
          </p:cNvPicPr>
          <p:nvPr/>
        </p:nvPicPr>
        <p:blipFill>
          <a:blip r:embed="rId32"/>
          <a:stretch>
            <a:fillRect/>
          </a:stretch>
        </p:blipFill>
        <p:spPr>
          <a:xfrm>
            <a:off x="1543584" y="31216835"/>
            <a:ext cx="6885440" cy="1454272"/>
          </a:xfrm>
          <a:prstGeom prst="rect">
            <a:avLst/>
          </a:prstGeom>
        </p:spPr>
      </p:pic>
    </p:spTree>
    <p:extLst>
      <p:ext uri="{BB962C8B-B14F-4D97-AF65-F5344CB8AC3E}">
        <p14:creationId xmlns:p14="http://schemas.microsoft.com/office/powerpoint/2010/main" val="1244178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883</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Agency FB</vt:lpstr>
      <vt:lpstr>Arial</vt:lpstr>
      <vt:lpstr>Calibri</vt:lpstr>
      <vt:lpstr>Cambria</vt:lpstr>
      <vt:lpstr>Cambria Math</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MFSanchez</dc:creator>
  <cp:lastModifiedBy>Perla Alalam</cp:lastModifiedBy>
  <cp:revision>213</cp:revision>
  <dcterms:created xsi:type="dcterms:W3CDTF">2016-02-21T17:47:55Z</dcterms:created>
  <dcterms:modified xsi:type="dcterms:W3CDTF">2024-12-09T10:56:30Z</dcterms:modified>
</cp:coreProperties>
</file>