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9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36" userDrawn="1">
          <p15:clr>
            <a:srgbClr val="A4A3A4"/>
          </p15:clr>
        </p15:guide>
        <p15:guide id="2" pos="9536" userDrawn="1">
          <p15:clr>
            <a:srgbClr val="A4A3A4"/>
          </p15:clr>
        </p15:guide>
        <p15:guide id="3" pos="9535" userDrawn="1">
          <p15:clr>
            <a:srgbClr val="A4A3A4"/>
          </p15:clr>
        </p15:guide>
        <p15:guide id="4" pos="2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2A"/>
    <a:srgbClr val="FFD966"/>
    <a:srgbClr val="92D050"/>
    <a:srgbClr val="C00000"/>
    <a:srgbClr val="069F73"/>
    <a:srgbClr val="008000"/>
    <a:srgbClr val="FFC107"/>
    <a:srgbClr val="00CC00"/>
    <a:srgbClr val="339933"/>
    <a:srgbClr val="C2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6336" autoAdjust="0"/>
  </p:normalViewPr>
  <p:slideViewPr>
    <p:cSldViewPr snapToGrid="0" showGuides="1">
      <p:cViewPr>
        <p:scale>
          <a:sx n="50" d="100"/>
          <a:sy n="50" d="100"/>
        </p:scale>
        <p:origin x="516" y="-4866"/>
      </p:cViewPr>
      <p:guideLst>
        <p:guide orient="horz" pos="13436"/>
        <p:guide pos="9536"/>
        <p:guide pos="9535"/>
        <p:guide pos="237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A965E-F35D-41B9-90C7-0F98B88706EE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03192B-888B-457A-8976-546BCFD6783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025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03192B-888B-457A-8976-546BCFD6783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541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99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068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810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11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38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148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805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902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553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3758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02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67AC1-3FB2-446A-83CE-4ECB2B8E17E8}" type="datetimeFigureOut">
              <a:rPr lang="ko-KR" altLang="en-US" smtClean="0"/>
              <a:t>2024-11-29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7DF31-7B86-4A53-8C19-C7A68399DB0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599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0.emf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5.emf"/><Relationship Id="rId12" Type="http://schemas.openxmlformats.org/officeDocument/2006/relationships/image" Target="../media/image9.emf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20" Type="http://schemas.openxmlformats.org/officeDocument/2006/relationships/image" Target="../media/image17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jpg"/><Relationship Id="rId24" Type="http://schemas.openxmlformats.org/officeDocument/2006/relationships/image" Target="../media/image21.png"/><Relationship Id="rId32" Type="http://schemas.openxmlformats.org/officeDocument/2006/relationships/image" Target="../media/image27.png"/><Relationship Id="rId5" Type="http://schemas.openxmlformats.org/officeDocument/2006/relationships/image" Target="../media/image3.png"/><Relationship Id="rId15" Type="http://schemas.openxmlformats.org/officeDocument/2006/relationships/image" Target="../media/image12.emf"/><Relationship Id="rId23" Type="http://schemas.openxmlformats.org/officeDocument/2006/relationships/image" Target="../media/image20.png"/><Relationship Id="rId28" Type="http://schemas.openxmlformats.org/officeDocument/2006/relationships/hyperlink" Target="https://nmsc.kma.go.kr/homepage/html/base/cmm/selectPage.do?page=static.edu.atbdGk2a" TargetMode="External"/><Relationship Id="rId10" Type="http://schemas.openxmlformats.org/officeDocument/2006/relationships/image" Target="../media/image7.jpg"/><Relationship Id="rId19" Type="http://schemas.openxmlformats.org/officeDocument/2006/relationships/image" Target="../media/image16.png"/><Relationship Id="rId31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hyperlink" Target="https://www.index.go.kr/unity/potal/main/EachDtlPageDetail.do?idx_cd=1309" TargetMode="External"/><Relationship Id="rId30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3AB93-A9A8-50B5-7041-39CB55C24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그룹 63">
            <a:extLst>
              <a:ext uri="{FF2B5EF4-FFF2-40B4-BE49-F238E27FC236}">
                <a16:creationId xmlns:a16="http://schemas.microsoft.com/office/drawing/2014/main" id="{E322371F-9BEF-8C29-4CF2-EAFA1CFF875F}"/>
              </a:ext>
            </a:extLst>
          </p:cNvPr>
          <p:cNvGrpSpPr/>
          <p:nvPr/>
        </p:nvGrpSpPr>
        <p:grpSpPr>
          <a:xfrm>
            <a:off x="251193" y="11061290"/>
            <a:ext cx="29816058" cy="16409944"/>
            <a:chOff x="251193" y="11061290"/>
            <a:chExt cx="29816058" cy="16409944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08CAB34C-619C-3FE8-7D06-392E170FF075}"/>
                </a:ext>
              </a:extLst>
            </p:cNvPr>
            <p:cNvSpPr/>
            <p:nvPr/>
          </p:nvSpPr>
          <p:spPr>
            <a:xfrm>
              <a:off x="14259964" y="16512601"/>
              <a:ext cx="15807287" cy="109565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ko-KR" altLang="en-US" sz="3995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5CDF70C-CD3C-419A-1BC8-2D55D971B7C5}"/>
                </a:ext>
              </a:extLst>
            </p:cNvPr>
            <p:cNvSpPr/>
            <p:nvPr/>
          </p:nvSpPr>
          <p:spPr>
            <a:xfrm>
              <a:off x="251193" y="11061290"/>
              <a:ext cx="14814890" cy="164099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pt-BR" altLang="ko-KR" sz="3995"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L_3.8^sr=A_g L_3.8^sr 〖(A〗_g=1)</a:t>
              </a:r>
              <a:endParaRPr lang="ko-KR" altLang="en-US" sz="3995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</p:grpSp>
      <p:pic>
        <p:nvPicPr>
          <p:cNvPr id="50" name="그림 49">
            <a:extLst>
              <a:ext uri="{FF2B5EF4-FFF2-40B4-BE49-F238E27FC236}">
                <a16:creationId xmlns:a16="http://schemas.microsoft.com/office/drawing/2014/main" id="{C32B68D7-71AC-FEE9-126F-902565347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" t="-706" r="32968" b="58785"/>
          <a:stretch/>
        </p:blipFill>
        <p:spPr>
          <a:xfrm>
            <a:off x="376238" y="12172156"/>
            <a:ext cx="7134053" cy="613489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5F7BAD4A-C81E-43BF-B06A-0BB056C8F6BE}"/>
              </a:ext>
            </a:extLst>
          </p:cNvPr>
          <p:cNvSpPr/>
          <p:nvPr/>
        </p:nvSpPr>
        <p:spPr>
          <a:xfrm>
            <a:off x="29601319" y="42569606"/>
            <a:ext cx="673894" cy="234157"/>
          </a:xfrm>
          <a:prstGeom prst="rect">
            <a:avLst/>
          </a:prstGeom>
          <a:solidFill>
            <a:srgbClr val="00462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82FC7D70-0D7F-A625-6B6F-9621CCE784CF}"/>
              </a:ext>
            </a:extLst>
          </p:cNvPr>
          <p:cNvGrpSpPr/>
          <p:nvPr/>
        </p:nvGrpSpPr>
        <p:grpSpPr>
          <a:xfrm>
            <a:off x="29718000" y="42567225"/>
            <a:ext cx="557212" cy="236538"/>
            <a:chOff x="29325094" y="42567225"/>
            <a:chExt cx="666750" cy="236538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76317C30-CD5D-A4C0-E581-9496AF56B0EF}"/>
                </a:ext>
              </a:extLst>
            </p:cNvPr>
            <p:cNvSpPr/>
            <p:nvPr/>
          </p:nvSpPr>
          <p:spPr>
            <a:xfrm>
              <a:off x="29325094" y="42567225"/>
              <a:ext cx="133350" cy="236538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DF0EFDB8-EE8D-0CF2-C17A-E8869024F9BD}"/>
                </a:ext>
              </a:extLst>
            </p:cNvPr>
            <p:cNvSpPr/>
            <p:nvPr/>
          </p:nvSpPr>
          <p:spPr>
            <a:xfrm>
              <a:off x="29458444" y="42567225"/>
              <a:ext cx="133350" cy="236538"/>
            </a:xfrm>
            <a:prstGeom prst="rect">
              <a:avLst/>
            </a:pr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1FEC267C-4F4F-ADEC-E01B-1A460E9F4907}"/>
                </a:ext>
              </a:extLst>
            </p:cNvPr>
            <p:cNvSpPr/>
            <p:nvPr/>
          </p:nvSpPr>
          <p:spPr>
            <a:xfrm>
              <a:off x="29591794" y="42567225"/>
              <a:ext cx="133350" cy="236538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직사각형 40">
              <a:extLst>
                <a:ext uri="{FF2B5EF4-FFF2-40B4-BE49-F238E27FC236}">
                  <a16:creationId xmlns:a16="http://schemas.microsoft.com/office/drawing/2014/main" id="{73926780-88CD-7968-A51F-89AF3C2F5B17}"/>
                </a:ext>
              </a:extLst>
            </p:cNvPr>
            <p:cNvSpPr/>
            <p:nvPr/>
          </p:nvSpPr>
          <p:spPr>
            <a:xfrm>
              <a:off x="29725144" y="42567225"/>
              <a:ext cx="133350" cy="236538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B0C033A5-FD50-1381-213F-F2DD770BF1EC}"/>
                </a:ext>
              </a:extLst>
            </p:cNvPr>
            <p:cNvSpPr/>
            <p:nvPr/>
          </p:nvSpPr>
          <p:spPr>
            <a:xfrm>
              <a:off x="29858494" y="42567225"/>
              <a:ext cx="133350" cy="23653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8F88E98-9A13-69D6-3449-C0CFF2DF7584}"/>
              </a:ext>
            </a:extLst>
          </p:cNvPr>
          <p:cNvSpPr txBox="1"/>
          <p:nvPr/>
        </p:nvSpPr>
        <p:spPr>
          <a:xfrm>
            <a:off x="5267888" y="349053"/>
            <a:ext cx="24541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0" b="1" dirty="0">
                <a:solidFill>
                  <a:schemeClr val="bg1"/>
                </a:solidFill>
                <a:latin typeface="Times New Roman" panose="02020603050405020304" pitchFamily="18" charset="0"/>
                <a:ea typeface="나눔스퀘어 네오 OTF ExtraBold" panose="00000900000000000000" pitchFamily="50" charset="-127"/>
                <a:cs typeface="Times New Roman" panose="02020603050405020304" pitchFamily="18" charset="0"/>
              </a:rPr>
              <a:t>Development of the False Alarm Filtering Method for GEO-KOMPSAT-2A Forest Fire Detection Product</a:t>
            </a:r>
            <a:endParaRPr lang="ko-KR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나눔스퀘어 네오 OTF ExtraBold" panose="00000900000000000000" pitchFamily="50" charset="-127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5118E-A547-D278-AD6C-78E036496555}"/>
              </a:ext>
            </a:extLst>
          </p:cNvPr>
          <p:cNvSpPr txBox="1"/>
          <p:nvPr/>
        </p:nvSpPr>
        <p:spPr>
          <a:xfrm>
            <a:off x="3122164" y="2705902"/>
            <a:ext cx="24032472" cy="187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나눔스퀘어 네오 OTF Regular" panose="00000500000000000000" pitchFamily="50" charset="-127"/>
                <a:cs typeface="Times New Roman" panose="02020603050405020304" pitchFamily="18" charset="0"/>
              </a:rPr>
              <a:t>Seoyoung</a:t>
            </a:r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나눔스퀘어 네오 OTF Regular" panose="00000500000000000000" pitchFamily="50" charset="-127"/>
                <a:cs typeface="Times New Roman" panose="02020603050405020304" pitchFamily="18" charset="0"/>
              </a:rPr>
              <a:t> Chae,</a:t>
            </a:r>
            <a:r>
              <a:rPr lang="ko-KR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나눔스퀘어 네오 OTF Regular" panose="00000500000000000000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나눔스퀘어 네오 OTF Regular" panose="00000500000000000000" pitchFamily="50" charset="-127"/>
                <a:cs typeface="Times New Roman" panose="02020603050405020304" pitchFamily="18" charset="0"/>
              </a:rPr>
              <a:t>Yong-Sang Choi</a:t>
            </a: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나눔스퀘어 네오 OTF Regular" panose="00000500000000000000" pitchFamily="50" charset="-127"/>
                <a:cs typeface="Times New Roman" panose="02020603050405020304" pitchFamily="18" charset="0"/>
              </a:rPr>
              <a:t>Ewha </a:t>
            </a:r>
            <a:r>
              <a:rPr lang="en-US" altLang="ko-KR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나눔스퀘어 네오 OTF Regular" panose="00000500000000000000" pitchFamily="50" charset="-127"/>
                <a:cs typeface="Times New Roman" panose="02020603050405020304" pitchFamily="18" charset="0"/>
              </a:rPr>
              <a:t>Womans</a:t>
            </a:r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나눔스퀘어 네오 OTF Regular" panose="00000500000000000000" pitchFamily="50" charset="-127"/>
                <a:cs typeface="Times New Roman" panose="02020603050405020304" pitchFamily="18" charset="0"/>
              </a:rPr>
              <a:t> University, Republic of Korea</a:t>
            </a: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Times New Roman" panose="02020603050405020304" pitchFamily="18" charset="0"/>
                <a:ea typeface="나눔스퀘어 네오 OTF Regular" panose="00000500000000000000" pitchFamily="50" charset="-127"/>
                <a:cs typeface="Times New Roman" panose="02020603050405020304" pitchFamily="18" charset="0"/>
              </a:rPr>
              <a:t>Email: cotjdud2@naver.com</a:t>
            </a:r>
            <a:endParaRPr lang="ko-KR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나눔스퀘어 네오 OTF Regular" panose="00000500000000000000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9CAF76E-33F4-6278-D0B2-7727C24CE0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1" t="16928" r="19889" b="43480"/>
          <a:stretch/>
        </p:blipFill>
        <p:spPr>
          <a:xfrm>
            <a:off x="1228363" y="19050"/>
            <a:ext cx="3048000" cy="30607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E0DFEAC-3166-B58F-9E93-D00CE256CE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56" b="20021"/>
          <a:stretch/>
        </p:blipFill>
        <p:spPr>
          <a:xfrm>
            <a:off x="-182801" y="3123585"/>
            <a:ext cx="5870328" cy="1563329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A3E6CD8A-3F3C-42FB-E43F-79287FAE49BA}"/>
              </a:ext>
            </a:extLst>
          </p:cNvPr>
          <p:cNvSpPr/>
          <p:nvPr/>
        </p:nvSpPr>
        <p:spPr>
          <a:xfrm>
            <a:off x="15224659" y="4594101"/>
            <a:ext cx="14814890" cy="11775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altLang="ko-KR" sz="3995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#FFC107</a:t>
            </a:r>
            <a:endParaRPr lang="ko-KR" altLang="en-US" sz="3995" dirty="0">
              <a:latin typeface="나눔스퀘어 네오 OTF Regular" panose="00000500000000000000" pitchFamily="50" charset="-127"/>
              <a:ea typeface="나눔스퀘어 네오 OTF Regular" panose="00000500000000000000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028FBDB1-AD66-7966-2D6B-023F87DD3978}"/>
              </a:ext>
            </a:extLst>
          </p:cNvPr>
          <p:cNvSpPr/>
          <p:nvPr/>
        </p:nvSpPr>
        <p:spPr>
          <a:xfrm>
            <a:off x="250800" y="4613152"/>
            <a:ext cx="14814024" cy="63006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3995" dirty="0">
              <a:latin typeface="나눔스퀘어 네오 OTF Regular" panose="00000500000000000000" pitchFamily="50" charset="-127"/>
              <a:ea typeface="나눔스퀘어 네오 OTF Regular" panose="00000500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664EAF3-2C6A-2084-7100-E121C4126DF7}"/>
              </a:ext>
            </a:extLst>
          </p:cNvPr>
          <p:cNvGrpSpPr/>
          <p:nvPr/>
        </p:nvGrpSpPr>
        <p:grpSpPr>
          <a:xfrm>
            <a:off x="334597" y="4701231"/>
            <a:ext cx="5177434" cy="969256"/>
            <a:chOff x="400050" y="5179544"/>
            <a:chExt cx="15588343" cy="970375"/>
          </a:xfrm>
        </p:grpSpPr>
        <p:sp>
          <p:nvSpPr>
            <p:cNvPr id="3" name="사각형: 둥근 모서리 2">
              <a:extLst>
                <a:ext uri="{FF2B5EF4-FFF2-40B4-BE49-F238E27FC236}">
                  <a16:creationId xmlns:a16="http://schemas.microsoft.com/office/drawing/2014/main" id="{AAA1CDEF-DAF0-6ECF-3A42-BB432A663194}"/>
                </a:ext>
              </a:extLst>
            </p:cNvPr>
            <p:cNvSpPr/>
            <p:nvPr/>
          </p:nvSpPr>
          <p:spPr>
            <a:xfrm>
              <a:off x="400050" y="5179544"/>
              <a:ext cx="15588343" cy="970374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94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endParaRPr>
            </a:p>
          </p:txBody>
        </p:sp>
        <p:sp>
          <p:nvSpPr>
            <p:cNvPr id="4" name="제목 1">
              <a:extLst>
                <a:ext uri="{FF2B5EF4-FFF2-40B4-BE49-F238E27FC236}">
                  <a16:creationId xmlns:a16="http://schemas.microsoft.com/office/drawing/2014/main" id="{C8066411-A7B7-C4E2-B6DA-48CFBE3F504F}"/>
                </a:ext>
              </a:extLst>
            </p:cNvPr>
            <p:cNvSpPr txBox="1">
              <a:spLocks/>
            </p:cNvSpPr>
            <p:nvPr/>
          </p:nvSpPr>
          <p:spPr>
            <a:xfrm>
              <a:off x="400051" y="5189453"/>
              <a:ext cx="15584464" cy="960466"/>
            </a:xfrm>
            <a:prstGeom prst="rect">
              <a:avLst/>
            </a:prstGeom>
            <a:noFill/>
          </p:spPr>
          <p:txBody>
            <a:bodyPr vert="horz" lIns="91335" tIns="45667" rIns="91335" bIns="45667" rtlCol="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3500" kern="1200">
                  <a:solidFill>
                    <a:srgbClr val="00482B"/>
                  </a:solidFill>
                  <a:latin typeface="이화체" panose="02000300000000000000" pitchFamily="2" charset="-127"/>
                  <a:ea typeface="이화체" panose="02000300000000000000" pitchFamily="2" charset="-127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en-US" altLang="ko-KR" sz="5394" dirty="0">
                  <a:solidFill>
                    <a:schemeClr val="bg1"/>
                  </a:solidFill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 Introduction</a:t>
              </a:r>
              <a:endParaRPr lang="ko-KR" altLang="en-US" sz="5394" dirty="0">
                <a:solidFill>
                  <a:schemeClr val="bg1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364C3B45-9B5B-D7FD-3A0D-C529F1F11DFD}"/>
              </a:ext>
            </a:extLst>
          </p:cNvPr>
          <p:cNvGrpSpPr/>
          <p:nvPr/>
        </p:nvGrpSpPr>
        <p:grpSpPr>
          <a:xfrm>
            <a:off x="15398450" y="4683996"/>
            <a:ext cx="1958075" cy="969256"/>
            <a:chOff x="400050" y="5179544"/>
            <a:chExt cx="15588343" cy="970375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C8FE29F8-648E-5B66-6AF6-52830CE85D48}"/>
                </a:ext>
              </a:extLst>
            </p:cNvPr>
            <p:cNvSpPr/>
            <p:nvPr/>
          </p:nvSpPr>
          <p:spPr>
            <a:xfrm>
              <a:off x="400050" y="5179544"/>
              <a:ext cx="15588343" cy="970374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94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endParaRPr>
            </a:p>
          </p:txBody>
        </p:sp>
        <p:sp>
          <p:nvSpPr>
            <p:cNvPr id="23" name="제목 1">
              <a:extLst>
                <a:ext uri="{FF2B5EF4-FFF2-40B4-BE49-F238E27FC236}">
                  <a16:creationId xmlns:a16="http://schemas.microsoft.com/office/drawing/2014/main" id="{37B7FAC0-1FDA-E90B-03E3-EE0126B36B86}"/>
                </a:ext>
              </a:extLst>
            </p:cNvPr>
            <p:cNvSpPr txBox="1">
              <a:spLocks/>
            </p:cNvSpPr>
            <p:nvPr/>
          </p:nvSpPr>
          <p:spPr>
            <a:xfrm>
              <a:off x="400050" y="5189453"/>
              <a:ext cx="15588343" cy="960466"/>
            </a:xfrm>
            <a:prstGeom prst="rect">
              <a:avLst/>
            </a:prstGeom>
            <a:noFill/>
          </p:spPr>
          <p:txBody>
            <a:bodyPr vert="horz" lIns="91335" tIns="45667" rIns="91335" bIns="45667" rtlCol="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3500" kern="1200">
                  <a:solidFill>
                    <a:srgbClr val="00482B"/>
                  </a:solidFill>
                  <a:latin typeface="이화체" panose="02000300000000000000" pitchFamily="2" charset="-127"/>
                  <a:ea typeface="이화체" panose="02000300000000000000" pitchFamily="2" charset="-127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en-US" altLang="ko-KR" sz="5394" dirty="0">
                  <a:solidFill>
                    <a:schemeClr val="bg1"/>
                  </a:solidFill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Data</a:t>
              </a:r>
              <a:endParaRPr lang="ko-KR" altLang="en-US" sz="5394" dirty="0">
                <a:solidFill>
                  <a:schemeClr val="bg1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sp>
        <p:nvSpPr>
          <p:cNvPr id="31" name="TextBox 100">
            <a:extLst>
              <a:ext uri="{FF2B5EF4-FFF2-40B4-BE49-F238E27FC236}">
                <a16:creationId xmlns:a16="http://schemas.microsoft.com/office/drawing/2014/main" id="{F0E84884-D716-47A0-F73B-CCDA3A39E01B}"/>
              </a:ext>
            </a:extLst>
          </p:cNvPr>
          <p:cNvSpPr txBox="1"/>
          <p:nvPr/>
        </p:nvSpPr>
        <p:spPr>
          <a:xfrm>
            <a:off x="332813" y="5576828"/>
            <a:ext cx="14678733" cy="4038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660" indent="-456660">
              <a:lnSpc>
                <a:spcPct val="120000"/>
              </a:lnSpc>
              <a:buFontTx/>
              <a:buChar char="-"/>
            </a:pPr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Wildfires can influence people’s lives.</a:t>
            </a:r>
          </a:p>
          <a:p>
            <a:pPr marL="456660" indent="-456660">
              <a:lnSpc>
                <a:spcPct val="120000"/>
              </a:lnSpc>
              <a:buFontTx/>
              <a:buChar char="-"/>
            </a:pPr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Satellite is the best tool of real-time observation of disasters.</a:t>
            </a:r>
          </a:p>
          <a:p>
            <a:pPr marL="456660" indent="-456660">
              <a:lnSpc>
                <a:spcPct val="120000"/>
              </a:lnSpc>
              <a:buFontTx/>
              <a:buChar char="-"/>
            </a:pPr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According to previous studies, satellite wildfire detection often exhibits significant commission errors 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나눔스퀘어라운드OTF Regular" panose="020B0600000101010101" pitchFamily="34" charset="-127"/>
                <a:ea typeface="나눔스퀘어라운드OTF Regular" panose="020B0600000101010101" pitchFamily="34" charset="-127"/>
              </a:rPr>
              <a:t>(</a:t>
            </a:r>
            <a:r>
              <a:rPr lang="en-US" altLang="ko-KR" sz="1600" b="0" i="0" dirty="0">
                <a:effectLst/>
                <a:latin typeface="나눔스퀘어라운드OTF Regular" panose="020B0600000101010101" pitchFamily="34" charset="-127"/>
                <a:ea typeface="나눔스퀘어라운드OTF Regular" panose="020B0600000101010101" pitchFamily="34" charset="-127"/>
              </a:rPr>
              <a:t>YING </a:t>
            </a:r>
            <a:r>
              <a:rPr lang="en-US" altLang="ko-KR" sz="1600" dirty="0">
                <a:latin typeface="나눔스퀘어라운드OTF Regular" panose="020B0600000101010101" pitchFamily="34" charset="-127"/>
                <a:ea typeface="나눔스퀘어라운드OTF Regular" panose="020B0600000101010101" pitchFamily="34" charset="-127"/>
              </a:rPr>
              <a:t>et</a:t>
            </a:r>
            <a:r>
              <a:rPr lang="ko-KR" altLang="en-US" sz="1600" dirty="0">
                <a:latin typeface="나눔스퀘어라운드OTF Regular" panose="020B0600000101010101" pitchFamily="34" charset="-127"/>
                <a:ea typeface="나눔스퀘어라운드OTF Regular" panose="020B0600000101010101" pitchFamily="34" charset="-127"/>
              </a:rPr>
              <a:t> </a:t>
            </a:r>
            <a:r>
              <a:rPr lang="en-US" altLang="ko-KR" sz="1600" dirty="0">
                <a:latin typeface="나눔스퀘어라운드OTF Regular" panose="020B0600000101010101" pitchFamily="34" charset="-127"/>
                <a:ea typeface="나눔스퀘어라운드OTF Regular" panose="020B0600000101010101" pitchFamily="34" charset="-127"/>
              </a:rPr>
              <a:t>al</a:t>
            </a:r>
            <a:r>
              <a:rPr lang="en-US" altLang="ko-KR" sz="1600" b="0" i="0" dirty="0">
                <a:effectLst/>
                <a:latin typeface="나눔스퀘어라운드OTF Regular" panose="020B0600000101010101" pitchFamily="34" charset="-127"/>
                <a:ea typeface="나눔스퀘어라운드OTF Regular" panose="020B0600000101010101" pitchFamily="34" charset="-127"/>
              </a:rPr>
              <a:t>., 2019; GIGLIO et al., 2006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나눔스퀘어라운드OTF Regular" panose="020B0600000101010101" pitchFamily="34" charset="-127"/>
                <a:ea typeface="나눔스퀘어라운드OTF Regular" panose="020B0600000101010101" pitchFamily="34" charset="-127"/>
              </a:rPr>
              <a:t>)</a:t>
            </a:r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.</a:t>
            </a:r>
          </a:p>
          <a:p>
            <a:pPr marL="456660" indent="-456660">
              <a:lnSpc>
                <a:spcPct val="120000"/>
              </a:lnSpc>
              <a:buFontTx/>
              <a:buChar char="-"/>
            </a:pPr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Actual data shows a number of wildfire commission errors occurring around clouds.</a:t>
            </a:r>
          </a:p>
        </p:txBody>
      </p:sp>
      <p:sp>
        <p:nvSpPr>
          <p:cNvPr id="32" name="TextBox 100">
            <a:extLst>
              <a:ext uri="{FF2B5EF4-FFF2-40B4-BE49-F238E27FC236}">
                <a16:creationId xmlns:a16="http://schemas.microsoft.com/office/drawing/2014/main" id="{75FD535B-5B62-9863-B264-3EF46DE3D2E2}"/>
              </a:ext>
            </a:extLst>
          </p:cNvPr>
          <p:cNvSpPr txBox="1"/>
          <p:nvPr/>
        </p:nvSpPr>
        <p:spPr>
          <a:xfrm>
            <a:off x="15300455" y="6492626"/>
            <a:ext cx="14649162" cy="1381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660" indent="-456660">
              <a:lnSpc>
                <a:spcPct val="120000"/>
              </a:lnSpc>
              <a:buFontTx/>
              <a:buChar char="-"/>
            </a:pPr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Using Observation data from Advanced Meteorological Imager(AMI) loaded on GEO-KOMPSAT-2A(GK2A).</a:t>
            </a: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A34DFF8-9DFC-77D9-6D80-C6A6C079E97B}"/>
              </a:ext>
            </a:extLst>
          </p:cNvPr>
          <p:cNvGrpSpPr/>
          <p:nvPr/>
        </p:nvGrpSpPr>
        <p:grpSpPr>
          <a:xfrm>
            <a:off x="15418854" y="5732020"/>
            <a:ext cx="4503143" cy="867926"/>
            <a:chOff x="424543" y="12893817"/>
            <a:chExt cx="3794499" cy="868928"/>
          </a:xfrm>
        </p:grpSpPr>
        <p:sp>
          <p:nvSpPr>
            <p:cNvPr id="35" name="사각형: 둥근 위쪽 모서리 34">
              <a:extLst>
                <a:ext uri="{FF2B5EF4-FFF2-40B4-BE49-F238E27FC236}">
                  <a16:creationId xmlns:a16="http://schemas.microsoft.com/office/drawing/2014/main" id="{2031DE67-66D9-7E3B-7EC4-F8DD2C95EA60}"/>
                </a:ext>
              </a:extLst>
            </p:cNvPr>
            <p:cNvSpPr/>
            <p:nvPr/>
          </p:nvSpPr>
          <p:spPr>
            <a:xfrm>
              <a:off x="443389" y="12893817"/>
              <a:ext cx="3775653" cy="868928"/>
            </a:xfrm>
            <a:prstGeom prst="round2SameRect">
              <a:avLst/>
            </a:prstGeom>
            <a:solidFill>
              <a:srgbClr val="858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8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  <p:sp>
          <p:nvSpPr>
            <p:cNvPr id="36" name="제목 1">
              <a:extLst>
                <a:ext uri="{FF2B5EF4-FFF2-40B4-BE49-F238E27FC236}">
                  <a16:creationId xmlns:a16="http://schemas.microsoft.com/office/drawing/2014/main" id="{D4549A7B-996C-368E-C7BA-242900891680}"/>
                </a:ext>
              </a:extLst>
            </p:cNvPr>
            <p:cNvSpPr txBox="1">
              <a:spLocks/>
            </p:cNvSpPr>
            <p:nvPr/>
          </p:nvSpPr>
          <p:spPr>
            <a:xfrm>
              <a:off x="424543" y="12893817"/>
              <a:ext cx="3775651" cy="868928"/>
            </a:xfrm>
            <a:prstGeom prst="rect">
              <a:avLst/>
            </a:prstGeom>
          </p:spPr>
          <p:txBody>
            <a:bodyPr vert="horz" wrap="square" lIns="91335" tIns="45667" rIns="91335" bIns="45667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ko-KR" sz="3995" dirty="0">
                  <a:solidFill>
                    <a:schemeClr val="bg1"/>
                  </a:solidFill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GK2A AMI Data</a:t>
              </a:r>
              <a:endParaRPr lang="ko-KR" altLang="en-US" sz="3995" dirty="0">
                <a:solidFill>
                  <a:schemeClr val="bg1"/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071049F1-0E60-1F74-1167-8E8C763F2926}"/>
              </a:ext>
            </a:extLst>
          </p:cNvPr>
          <p:cNvGrpSpPr/>
          <p:nvPr/>
        </p:nvGrpSpPr>
        <p:grpSpPr>
          <a:xfrm>
            <a:off x="15415803" y="11961144"/>
            <a:ext cx="3931435" cy="878406"/>
            <a:chOff x="400049" y="18551651"/>
            <a:chExt cx="2131558" cy="879420"/>
          </a:xfrm>
        </p:grpSpPr>
        <p:sp>
          <p:nvSpPr>
            <p:cNvPr id="38" name="사각형: 둥근 위쪽 모서리 37">
              <a:extLst>
                <a:ext uri="{FF2B5EF4-FFF2-40B4-BE49-F238E27FC236}">
                  <a16:creationId xmlns:a16="http://schemas.microsoft.com/office/drawing/2014/main" id="{B03693E6-5D46-3FE7-0950-C83E496BB7B9}"/>
                </a:ext>
              </a:extLst>
            </p:cNvPr>
            <p:cNvSpPr/>
            <p:nvPr/>
          </p:nvSpPr>
          <p:spPr>
            <a:xfrm>
              <a:off x="400049" y="18562143"/>
              <a:ext cx="2131558" cy="868928"/>
            </a:xfrm>
            <a:prstGeom prst="round2SameRect">
              <a:avLst/>
            </a:prstGeom>
            <a:solidFill>
              <a:srgbClr val="858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98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  <p:sp>
          <p:nvSpPr>
            <p:cNvPr id="39" name="제목 1">
              <a:extLst>
                <a:ext uri="{FF2B5EF4-FFF2-40B4-BE49-F238E27FC236}">
                  <a16:creationId xmlns:a16="http://schemas.microsoft.com/office/drawing/2014/main" id="{E4872AB3-BF74-6E25-567C-1DB9C31C085A}"/>
                </a:ext>
              </a:extLst>
            </p:cNvPr>
            <p:cNvSpPr txBox="1">
              <a:spLocks/>
            </p:cNvSpPr>
            <p:nvPr/>
          </p:nvSpPr>
          <p:spPr>
            <a:xfrm>
              <a:off x="400049" y="18551651"/>
              <a:ext cx="2131558" cy="853381"/>
            </a:xfrm>
            <a:prstGeom prst="rect">
              <a:avLst/>
            </a:prstGeom>
          </p:spPr>
          <p:txBody>
            <a:bodyPr vert="horz" wrap="square" lIns="91335" tIns="45667" rIns="91335" bIns="45667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ko-KR" sz="3995" dirty="0">
                  <a:solidFill>
                    <a:schemeClr val="bg1"/>
                  </a:solidFill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Wildfire cases</a:t>
              </a:r>
              <a:endParaRPr lang="ko-KR" altLang="en-US" sz="3995" dirty="0">
                <a:solidFill>
                  <a:schemeClr val="bg1"/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</p:grpSp>
      <p:sp>
        <p:nvSpPr>
          <p:cNvPr id="40" name="TextBox 100">
            <a:extLst>
              <a:ext uri="{FF2B5EF4-FFF2-40B4-BE49-F238E27FC236}">
                <a16:creationId xmlns:a16="http://schemas.microsoft.com/office/drawing/2014/main" id="{05594955-DDE7-98BD-F198-CB43ABA95710}"/>
              </a:ext>
            </a:extLst>
          </p:cNvPr>
          <p:cNvSpPr txBox="1"/>
          <p:nvPr/>
        </p:nvSpPr>
        <p:spPr>
          <a:xfrm>
            <a:off x="15308904" y="14027524"/>
            <a:ext cx="14653808" cy="230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660" indent="-456660">
              <a:buFontTx/>
              <a:buChar char="-"/>
            </a:pPr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Data on the date, location, and damaged area of 62 wildfires that occurred in 2022 </a:t>
            </a:r>
            <a:r>
              <a:rPr lang="en-US" altLang="ko-KR" sz="16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(Korean Forest Service, 2023)</a:t>
            </a:r>
            <a:r>
              <a:rPr lang="en-US" altLang="ko-KR" sz="2397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.</a:t>
            </a:r>
          </a:p>
          <a:p>
            <a:pPr marL="456660" indent="-456660">
              <a:buFontTx/>
              <a:buChar char="-"/>
            </a:pPr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The algorithm was preliminarily constructed based on 19 wildfire cases exceeding 10 ha damaged area.</a:t>
            </a:r>
          </a:p>
        </p:txBody>
      </p:sp>
      <p:sp>
        <p:nvSpPr>
          <p:cNvPr id="48" name="직사각형 47">
            <a:extLst>
              <a:ext uri="{FF2B5EF4-FFF2-40B4-BE49-F238E27FC236}">
                <a16:creationId xmlns:a16="http://schemas.microsoft.com/office/drawing/2014/main" id="{D35C011C-41E8-F8F0-F0AE-40873B52555D}"/>
              </a:ext>
            </a:extLst>
          </p:cNvPr>
          <p:cNvSpPr/>
          <p:nvPr/>
        </p:nvSpPr>
        <p:spPr>
          <a:xfrm>
            <a:off x="263922" y="27647900"/>
            <a:ext cx="29778865" cy="1081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3995" dirty="0">
              <a:latin typeface="나눔스퀘어 네오 OTF Regular" panose="00000500000000000000" pitchFamily="50" charset="-127"/>
              <a:ea typeface="나눔스퀘어 네오 OTF Regular" panose="00000500000000000000" pitchFamily="50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43B09D3-4145-02C1-A0E6-4FCC7770AE16}"/>
              </a:ext>
            </a:extLst>
          </p:cNvPr>
          <p:cNvGrpSpPr/>
          <p:nvPr/>
        </p:nvGrpSpPr>
        <p:grpSpPr>
          <a:xfrm>
            <a:off x="359968" y="27746239"/>
            <a:ext cx="2839473" cy="969256"/>
            <a:chOff x="400050" y="5179544"/>
            <a:chExt cx="15588343" cy="970375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B398B91C-A09D-E342-234A-888FB522BC53}"/>
                </a:ext>
              </a:extLst>
            </p:cNvPr>
            <p:cNvSpPr/>
            <p:nvPr/>
          </p:nvSpPr>
          <p:spPr>
            <a:xfrm>
              <a:off x="400050" y="5179544"/>
              <a:ext cx="15588343" cy="970374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94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endParaRPr>
            </a:p>
          </p:txBody>
        </p:sp>
        <p:sp>
          <p:nvSpPr>
            <p:cNvPr id="29" name="제목 1">
              <a:extLst>
                <a:ext uri="{FF2B5EF4-FFF2-40B4-BE49-F238E27FC236}">
                  <a16:creationId xmlns:a16="http://schemas.microsoft.com/office/drawing/2014/main" id="{E4F9AE3D-669E-CE79-7EC1-5D55D1951BB1}"/>
                </a:ext>
              </a:extLst>
            </p:cNvPr>
            <p:cNvSpPr txBox="1">
              <a:spLocks/>
            </p:cNvSpPr>
            <p:nvPr/>
          </p:nvSpPr>
          <p:spPr>
            <a:xfrm>
              <a:off x="400051" y="5189453"/>
              <a:ext cx="15517072" cy="960466"/>
            </a:xfrm>
            <a:prstGeom prst="rect">
              <a:avLst/>
            </a:prstGeom>
            <a:noFill/>
          </p:spPr>
          <p:txBody>
            <a:bodyPr vert="horz" lIns="91335" tIns="45667" rIns="91335" bIns="45667" rtlCol="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3500" kern="1200">
                  <a:solidFill>
                    <a:srgbClr val="00482B"/>
                  </a:solidFill>
                  <a:latin typeface="이화체" panose="02000300000000000000" pitchFamily="2" charset="-127"/>
                  <a:ea typeface="이화체" panose="02000300000000000000" pitchFamily="2" charset="-127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en-US" altLang="ko-KR" sz="5394" dirty="0">
                  <a:solidFill>
                    <a:schemeClr val="bg1"/>
                  </a:solidFill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 Result</a:t>
              </a:r>
              <a:endParaRPr lang="ko-KR" altLang="en-US" sz="5394" dirty="0">
                <a:solidFill>
                  <a:schemeClr val="bg1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C6D9CEEB-0293-B2A7-755B-A06EF2E6B4AD}"/>
              </a:ext>
            </a:extLst>
          </p:cNvPr>
          <p:cNvGrpSpPr/>
          <p:nvPr/>
        </p:nvGrpSpPr>
        <p:grpSpPr>
          <a:xfrm>
            <a:off x="375576" y="11173770"/>
            <a:ext cx="3338760" cy="969256"/>
            <a:chOff x="400050" y="5179544"/>
            <a:chExt cx="15588343" cy="970375"/>
          </a:xfrm>
        </p:grpSpPr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DBA4D64A-760E-5596-5D15-FC78DD33CE86}"/>
                </a:ext>
              </a:extLst>
            </p:cNvPr>
            <p:cNvSpPr/>
            <p:nvPr/>
          </p:nvSpPr>
          <p:spPr>
            <a:xfrm>
              <a:off x="400050" y="5179544"/>
              <a:ext cx="15588343" cy="970374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94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endParaRPr>
            </a:p>
          </p:txBody>
        </p:sp>
        <p:sp>
          <p:nvSpPr>
            <p:cNvPr id="26" name="제목 1">
              <a:extLst>
                <a:ext uri="{FF2B5EF4-FFF2-40B4-BE49-F238E27FC236}">
                  <a16:creationId xmlns:a16="http://schemas.microsoft.com/office/drawing/2014/main" id="{7D977ABF-F97C-B0D2-D1BB-737F84E5B76C}"/>
                </a:ext>
              </a:extLst>
            </p:cNvPr>
            <p:cNvSpPr txBox="1">
              <a:spLocks/>
            </p:cNvSpPr>
            <p:nvPr/>
          </p:nvSpPr>
          <p:spPr>
            <a:xfrm>
              <a:off x="400051" y="5189453"/>
              <a:ext cx="15566680" cy="960466"/>
            </a:xfrm>
            <a:prstGeom prst="rect">
              <a:avLst/>
            </a:prstGeom>
            <a:noFill/>
          </p:spPr>
          <p:txBody>
            <a:bodyPr vert="horz" lIns="91335" tIns="45667" rIns="91335" bIns="45667" rtlCol="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3500" kern="1200">
                  <a:solidFill>
                    <a:srgbClr val="00482B"/>
                  </a:solidFill>
                  <a:latin typeface="이화체" panose="02000300000000000000" pitchFamily="2" charset="-127"/>
                  <a:ea typeface="이화체" panose="02000300000000000000" pitchFamily="2" charset="-127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en-US" altLang="ko-KR" sz="5394" dirty="0">
                  <a:solidFill>
                    <a:schemeClr val="bg1"/>
                  </a:solidFill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 Method</a:t>
              </a:r>
              <a:endParaRPr lang="ko-KR" altLang="en-US" sz="5394" dirty="0">
                <a:solidFill>
                  <a:schemeClr val="bg1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pic>
        <p:nvPicPr>
          <p:cNvPr id="18" name="그림 17">
            <a:extLst>
              <a:ext uri="{FF2B5EF4-FFF2-40B4-BE49-F238E27FC236}">
                <a16:creationId xmlns:a16="http://schemas.microsoft.com/office/drawing/2014/main" id="{12CDA330-B29C-C33C-4759-578764AAFF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6786" y="7915949"/>
            <a:ext cx="14536627" cy="4131640"/>
          </a:xfrm>
          <a:prstGeom prst="rect">
            <a:avLst/>
          </a:prstGeom>
        </p:spPr>
      </p:pic>
      <p:grpSp>
        <p:nvGrpSpPr>
          <p:cNvPr id="88" name="그룹 87">
            <a:extLst>
              <a:ext uri="{FF2B5EF4-FFF2-40B4-BE49-F238E27FC236}">
                <a16:creationId xmlns:a16="http://schemas.microsoft.com/office/drawing/2014/main" id="{9A4A3187-5181-7308-6E3D-AD6F1BDAED15}"/>
              </a:ext>
            </a:extLst>
          </p:cNvPr>
          <p:cNvGrpSpPr/>
          <p:nvPr/>
        </p:nvGrpSpPr>
        <p:grpSpPr>
          <a:xfrm>
            <a:off x="3781198" y="11281426"/>
            <a:ext cx="3039111" cy="878406"/>
            <a:chOff x="400049" y="18551651"/>
            <a:chExt cx="2131558" cy="879420"/>
          </a:xfrm>
        </p:grpSpPr>
        <p:sp>
          <p:nvSpPr>
            <p:cNvPr id="89" name="사각형: 둥근 위쪽 모서리 88">
              <a:extLst>
                <a:ext uri="{FF2B5EF4-FFF2-40B4-BE49-F238E27FC236}">
                  <a16:creationId xmlns:a16="http://schemas.microsoft.com/office/drawing/2014/main" id="{59AF96B3-636C-464C-3528-85542825A21C}"/>
                </a:ext>
              </a:extLst>
            </p:cNvPr>
            <p:cNvSpPr/>
            <p:nvPr/>
          </p:nvSpPr>
          <p:spPr>
            <a:xfrm>
              <a:off x="400049" y="18562143"/>
              <a:ext cx="2131558" cy="868928"/>
            </a:xfrm>
            <a:prstGeom prst="round2SameRect">
              <a:avLst/>
            </a:prstGeom>
            <a:solidFill>
              <a:srgbClr val="858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98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  <p:sp>
          <p:nvSpPr>
            <p:cNvPr id="90" name="제목 1">
              <a:extLst>
                <a:ext uri="{FF2B5EF4-FFF2-40B4-BE49-F238E27FC236}">
                  <a16:creationId xmlns:a16="http://schemas.microsoft.com/office/drawing/2014/main" id="{542A3C5C-C7CF-D990-6461-712D0C2786A9}"/>
                </a:ext>
              </a:extLst>
            </p:cNvPr>
            <p:cNvSpPr txBox="1">
              <a:spLocks/>
            </p:cNvSpPr>
            <p:nvPr/>
          </p:nvSpPr>
          <p:spPr>
            <a:xfrm>
              <a:off x="400049" y="18551651"/>
              <a:ext cx="2131558" cy="853381"/>
            </a:xfrm>
            <a:prstGeom prst="rect">
              <a:avLst/>
            </a:prstGeom>
          </p:spPr>
          <p:txBody>
            <a:bodyPr vert="horz" wrap="square" lIns="91335" tIns="45667" rIns="91335" bIns="45667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ko-KR" sz="3995" dirty="0">
                  <a:solidFill>
                    <a:schemeClr val="bg1"/>
                  </a:solidFill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Calculation</a:t>
              </a:r>
              <a:endParaRPr lang="ko-KR" altLang="en-US" sz="3995" dirty="0">
                <a:solidFill>
                  <a:schemeClr val="bg1"/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2ADE8D19-1E40-8254-E13D-F69E3FA1D4EE}"/>
              </a:ext>
            </a:extLst>
          </p:cNvPr>
          <p:cNvGrpSpPr/>
          <p:nvPr/>
        </p:nvGrpSpPr>
        <p:grpSpPr>
          <a:xfrm>
            <a:off x="15309850" y="16606119"/>
            <a:ext cx="5636261" cy="878406"/>
            <a:chOff x="400049" y="18551651"/>
            <a:chExt cx="2131558" cy="879420"/>
          </a:xfrm>
        </p:grpSpPr>
        <p:sp>
          <p:nvSpPr>
            <p:cNvPr id="113" name="사각형: 둥근 위쪽 모서리 112">
              <a:extLst>
                <a:ext uri="{FF2B5EF4-FFF2-40B4-BE49-F238E27FC236}">
                  <a16:creationId xmlns:a16="http://schemas.microsoft.com/office/drawing/2014/main" id="{23A20D9A-D56C-A1D8-622E-ADE239D72D78}"/>
                </a:ext>
              </a:extLst>
            </p:cNvPr>
            <p:cNvSpPr/>
            <p:nvPr/>
          </p:nvSpPr>
          <p:spPr>
            <a:xfrm>
              <a:off x="400049" y="18562143"/>
              <a:ext cx="2131558" cy="868928"/>
            </a:xfrm>
            <a:prstGeom prst="round2SameRect">
              <a:avLst/>
            </a:prstGeom>
            <a:solidFill>
              <a:srgbClr val="858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98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  <p:sp>
          <p:nvSpPr>
            <p:cNvPr id="114" name="제목 1">
              <a:extLst>
                <a:ext uri="{FF2B5EF4-FFF2-40B4-BE49-F238E27FC236}">
                  <a16:creationId xmlns:a16="http://schemas.microsoft.com/office/drawing/2014/main" id="{357D8E58-3ECE-1114-795A-2ADDFF4E2222}"/>
                </a:ext>
              </a:extLst>
            </p:cNvPr>
            <p:cNvSpPr txBox="1">
              <a:spLocks/>
            </p:cNvSpPr>
            <p:nvPr/>
          </p:nvSpPr>
          <p:spPr>
            <a:xfrm>
              <a:off x="400049" y="18551651"/>
              <a:ext cx="2131558" cy="853381"/>
            </a:xfrm>
            <a:prstGeom prst="rect">
              <a:avLst/>
            </a:prstGeom>
          </p:spPr>
          <p:txBody>
            <a:bodyPr vert="horz" wrap="square" lIns="91335" tIns="45667" rIns="91335" bIns="45667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ko-KR" sz="3995" dirty="0">
                  <a:solidFill>
                    <a:schemeClr val="bg1"/>
                  </a:solidFill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Time correlation test</a:t>
              </a:r>
              <a:endParaRPr lang="ko-KR" altLang="en-US" sz="3995" dirty="0">
                <a:solidFill>
                  <a:schemeClr val="bg1"/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</p:grpSp>
      <p:sp>
        <p:nvSpPr>
          <p:cNvPr id="115" name="TextBox 100">
            <a:extLst>
              <a:ext uri="{FF2B5EF4-FFF2-40B4-BE49-F238E27FC236}">
                <a16:creationId xmlns:a16="http://schemas.microsoft.com/office/drawing/2014/main" id="{EB6CAB9B-B3B4-96EB-2166-F5704B42F86E}"/>
              </a:ext>
            </a:extLst>
          </p:cNvPr>
          <p:cNvSpPr txBox="1"/>
          <p:nvPr/>
        </p:nvSpPr>
        <p:spPr>
          <a:xfrm>
            <a:off x="24288750" y="17409493"/>
            <a:ext cx="5886450" cy="5072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 Make a correlation map using test field and compare field.</a:t>
            </a:r>
          </a:p>
          <a:p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If the central value of the correlation map meets the following </a:t>
            </a:r>
            <a:r>
              <a:rPr lang="en-US" altLang="ko-KR" sz="3596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criteria, it </a:t>
            </a:r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confirms a wildfire.</a:t>
            </a:r>
          </a:p>
          <a:p>
            <a:endParaRPr lang="en-US" altLang="ko-KR" sz="3596" dirty="0">
              <a:solidFill>
                <a:schemeClr val="bg2">
                  <a:lumMod val="10000"/>
                </a:schemeClr>
              </a:solidFill>
              <a:latin typeface="나눔스퀘어 네오 OTF Regular" panose="00000500000000000000" pitchFamily="50" charset="-127"/>
              <a:ea typeface="나눔스퀘어 네오 OTF Regular" panose="00000500000000000000" pitchFamily="50" charset="-127"/>
            </a:endParaRPr>
          </a:p>
        </p:txBody>
      </p:sp>
      <p:sp>
        <p:nvSpPr>
          <p:cNvPr id="30" name="TextBox 100">
            <a:extLst>
              <a:ext uri="{FF2B5EF4-FFF2-40B4-BE49-F238E27FC236}">
                <a16:creationId xmlns:a16="http://schemas.microsoft.com/office/drawing/2014/main" id="{42205CA6-9409-50CE-8BB3-A134E98DE08F}"/>
              </a:ext>
            </a:extLst>
          </p:cNvPr>
          <p:cNvSpPr txBox="1"/>
          <p:nvPr/>
        </p:nvSpPr>
        <p:spPr>
          <a:xfrm>
            <a:off x="8409668" y="20118267"/>
            <a:ext cx="7512957" cy="230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96" b="1" dirty="0">
                <a:solidFill>
                  <a:srgbClr val="069F73"/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PART 2.</a:t>
            </a:r>
          </a:p>
          <a:p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Calculate a signal incorporating temperature differences over time.</a:t>
            </a:r>
          </a:p>
        </p:txBody>
      </p:sp>
      <p:sp>
        <p:nvSpPr>
          <p:cNvPr id="19" name="TextBox 100">
            <a:extLst>
              <a:ext uri="{FF2B5EF4-FFF2-40B4-BE49-F238E27FC236}">
                <a16:creationId xmlns:a16="http://schemas.microsoft.com/office/drawing/2014/main" id="{6B19F372-9BB7-5BDD-9131-20E6E1CC44A8}"/>
              </a:ext>
            </a:extLst>
          </p:cNvPr>
          <p:cNvSpPr txBox="1"/>
          <p:nvPr/>
        </p:nvSpPr>
        <p:spPr>
          <a:xfrm>
            <a:off x="7514318" y="12022017"/>
            <a:ext cx="7512957" cy="285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96" b="1" dirty="0">
                <a:solidFill>
                  <a:srgbClr val="069F73"/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PART 1.</a:t>
            </a:r>
          </a:p>
          <a:p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Separate solar reflectance radiance from the 3.8 µm channel to use only thermal radiance with (Choi et al., 2007).</a:t>
            </a:r>
          </a:p>
        </p:txBody>
      </p:sp>
      <p:pic>
        <p:nvPicPr>
          <p:cNvPr id="106" name="그림 105">
            <a:extLst>
              <a:ext uri="{FF2B5EF4-FFF2-40B4-BE49-F238E27FC236}">
                <a16:creationId xmlns:a16="http://schemas.microsoft.com/office/drawing/2014/main" id="{C01D2A74-173D-7A91-64C4-DD828CC8A1D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1362" r="41025" b="55925"/>
          <a:stretch/>
        </p:blipFill>
        <p:spPr>
          <a:xfrm>
            <a:off x="9496338" y="14839632"/>
            <a:ext cx="3548917" cy="669144"/>
          </a:xfrm>
          <a:prstGeom prst="rect">
            <a:avLst/>
          </a:prstGeom>
        </p:spPr>
      </p:pic>
      <p:pic>
        <p:nvPicPr>
          <p:cNvPr id="110" name="그림 109">
            <a:extLst>
              <a:ext uri="{FF2B5EF4-FFF2-40B4-BE49-F238E27FC236}">
                <a16:creationId xmlns:a16="http://schemas.microsoft.com/office/drawing/2014/main" id="{60D6CFD3-3FF7-0820-882A-71D5333F715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3124" r="32172" b="60556"/>
          <a:stretch/>
        </p:blipFill>
        <p:spPr>
          <a:xfrm>
            <a:off x="7774347" y="16042714"/>
            <a:ext cx="6992899" cy="611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00">
                <a:extLst>
                  <a:ext uri="{FF2B5EF4-FFF2-40B4-BE49-F238E27FC236}">
                    <a16:creationId xmlns:a16="http://schemas.microsoft.com/office/drawing/2014/main" id="{A9261C4F-3E41-0498-BAB8-B7E896E874EB}"/>
                  </a:ext>
                </a:extLst>
              </p:cNvPr>
              <p:cNvSpPr txBox="1"/>
              <p:nvPr/>
            </p:nvSpPr>
            <p:spPr>
              <a:xfrm>
                <a:off x="7514318" y="16613067"/>
                <a:ext cx="7512957" cy="1299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3.8</m:t>
                        </m:r>
                      </m:sub>
                      <m:sup>
                        <m:r>
                          <a:rPr lang="en-US" altLang="ko-KR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𝑡h</m:t>
                        </m:r>
                      </m:sup>
                    </m:sSubSup>
                    <m:r>
                      <a:rPr lang="en-US" altLang="ko-KR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altLang="ko-KR" sz="2400" i="1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ko-KR" sz="2400" dirty="0"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</a:rPr>
                  <a:t>Ground thermal radiance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40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2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altLang="ko-KR" sz="2400" dirty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Ground albedo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3.8</m:t>
                        </m:r>
                      </m:sub>
                      <m:sup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𝑠𝑟</m:t>
                        </m:r>
                      </m:sup>
                    </m:sSubSup>
                    <m:sSub>
                      <m:sSubPr>
                        <m:ctrlPr>
                          <a:rPr lang="ko-KR" altLang="ko-K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=1)</m:t>
                    </m:r>
                  </m:oMath>
                </a14:m>
                <a:r>
                  <a:rPr lang="en-US" altLang="ko-KR" sz="2400" dirty="0">
                    <a:solidFill>
                      <a:schemeClr val="bg2">
                        <a:lumMod val="10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: Ground-reflected radiance 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  <a:ea typeface="HY신명조" panose="02030600000101010101" pitchFamily="18" charset="-127"/>
                            <a:cs typeface="Times New Roman" panose="02020603050405020304" pitchFamily="18" charset="0"/>
                          </a:rPr>
                          <m:t>𝑔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  <a:ea typeface="HY신명조" panose="02030600000101010101" pitchFamily="18" charset="-127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altLang="ko-KR" sz="2400" dirty="0">
                  <a:solidFill>
                    <a:schemeClr val="bg2">
                      <a:lumMod val="10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TextBox 100">
                <a:extLst>
                  <a:ext uri="{FF2B5EF4-FFF2-40B4-BE49-F238E27FC236}">
                    <a16:creationId xmlns:a16="http://schemas.microsoft.com/office/drawing/2014/main" id="{A9261C4F-3E41-0498-BAB8-B7E896E87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318" y="16613067"/>
                <a:ext cx="7512957" cy="1299202"/>
              </a:xfrm>
              <a:prstGeom prst="rect">
                <a:avLst/>
              </a:prstGeom>
              <a:blipFill>
                <a:blip r:embed="rId9"/>
                <a:stretch>
                  <a:fillRect l="-244" t="-2817" b="-51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그림 115">
            <a:extLst>
              <a:ext uri="{FF2B5EF4-FFF2-40B4-BE49-F238E27FC236}">
                <a16:creationId xmlns:a16="http://schemas.microsoft.com/office/drawing/2014/main" id="{EB4C0532-1D84-B825-97D3-0AE9B3B395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t="528" r="544" b="1874"/>
          <a:stretch/>
        </p:blipFill>
        <p:spPr>
          <a:xfrm>
            <a:off x="315041" y="19099299"/>
            <a:ext cx="3980334" cy="4110933"/>
          </a:xfrm>
          <a:prstGeom prst="rect">
            <a:avLst/>
          </a:prstGeom>
        </p:spPr>
      </p:pic>
      <p:pic>
        <p:nvPicPr>
          <p:cNvPr id="117" name="그림 116">
            <a:extLst>
              <a:ext uri="{FF2B5EF4-FFF2-40B4-BE49-F238E27FC236}">
                <a16:creationId xmlns:a16="http://schemas.microsoft.com/office/drawing/2014/main" id="{4CF9BB7B-CFE5-1444-C8B0-79A84351A5D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939" r="2184" b="2802"/>
          <a:stretch/>
        </p:blipFill>
        <p:spPr>
          <a:xfrm>
            <a:off x="4372691" y="19091044"/>
            <a:ext cx="3980334" cy="4121069"/>
          </a:xfrm>
          <a:prstGeom prst="rect">
            <a:avLst/>
          </a:prstGeom>
        </p:spPr>
      </p:pic>
      <p:sp>
        <p:nvSpPr>
          <p:cNvPr id="11" name="TextBox 100">
            <a:extLst>
              <a:ext uri="{FF2B5EF4-FFF2-40B4-BE49-F238E27FC236}">
                <a16:creationId xmlns:a16="http://schemas.microsoft.com/office/drawing/2014/main" id="{2F8D89E3-4F40-8A5D-B271-6C9AF3B76BE1}"/>
              </a:ext>
            </a:extLst>
          </p:cNvPr>
          <p:cNvSpPr txBox="1"/>
          <p:nvPr/>
        </p:nvSpPr>
        <p:spPr>
          <a:xfrm>
            <a:off x="229217" y="18605335"/>
            <a:ext cx="402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(a) Before calculation</a:t>
            </a:r>
          </a:p>
        </p:txBody>
      </p:sp>
      <p:sp>
        <p:nvSpPr>
          <p:cNvPr id="13" name="TextBox 100">
            <a:extLst>
              <a:ext uri="{FF2B5EF4-FFF2-40B4-BE49-F238E27FC236}">
                <a16:creationId xmlns:a16="http://schemas.microsoft.com/office/drawing/2014/main" id="{CBA553EF-79A0-E297-9B09-1F2C982CF249}"/>
              </a:ext>
            </a:extLst>
          </p:cNvPr>
          <p:cNvSpPr txBox="1"/>
          <p:nvPr/>
        </p:nvSpPr>
        <p:spPr>
          <a:xfrm>
            <a:off x="4267817" y="18624385"/>
            <a:ext cx="4025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(b) After calculation</a:t>
            </a:r>
          </a:p>
        </p:txBody>
      </p:sp>
      <p:sp>
        <p:nvSpPr>
          <p:cNvPr id="16" name="TextBox 100">
            <a:extLst>
              <a:ext uri="{FF2B5EF4-FFF2-40B4-BE49-F238E27FC236}">
                <a16:creationId xmlns:a16="http://schemas.microsoft.com/office/drawing/2014/main" id="{819C863E-F05C-2818-2056-C2C94707465E}"/>
              </a:ext>
            </a:extLst>
          </p:cNvPr>
          <p:cNvSpPr txBox="1"/>
          <p:nvPr/>
        </p:nvSpPr>
        <p:spPr>
          <a:xfrm>
            <a:off x="8379557" y="17791709"/>
            <a:ext cx="6758843" cy="285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Temperature in surrounding wildfire area are decreased after the calculation.</a:t>
            </a:r>
          </a:p>
          <a:p>
            <a:endParaRPr lang="en-US" altLang="ko-KR" sz="3596" dirty="0">
              <a:solidFill>
                <a:schemeClr val="bg2">
                  <a:lumMod val="10000"/>
                </a:schemeClr>
              </a:solidFill>
              <a:latin typeface="나눔스퀘어 네오 OTF Regular" panose="00000500000000000000" pitchFamily="50" charset="-127"/>
              <a:ea typeface="나눔스퀘어 네오 OTF Regular" panose="00000500000000000000" pitchFamily="50" charset="-127"/>
            </a:endParaRPr>
          </a:p>
        </p:txBody>
      </p:sp>
      <p:pic>
        <p:nvPicPr>
          <p:cNvPr id="108" name="그림 107">
            <a:extLst>
              <a:ext uri="{FF2B5EF4-FFF2-40B4-BE49-F238E27FC236}">
                <a16:creationId xmlns:a16="http://schemas.microsoft.com/office/drawing/2014/main" id="{09D41AF3-8143-6EE7-7691-A14EE318456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39703" r="39607" b="60249"/>
          <a:stretch/>
        </p:blipFill>
        <p:spPr>
          <a:xfrm>
            <a:off x="9186283" y="15467592"/>
            <a:ext cx="4169026" cy="616306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54001EC8-824F-BAF1-1565-9A8B36C2C229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33662" r="33988" b="33652"/>
          <a:stretch/>
        </p:blipFill>
        <p:spPr>
          <a:xfrm>
            <a:off x="8401049" y="22321295"/>
            <a:ext cx="6595757" cy="1414686"/>
          </a:xfrm>
          <a:prstGeom prst="rect">
            <a:avLst/>
          </a:prstGeom>
        </p:spPr>
      </p:pic>
      <p:grpSp>
        <p:nvGrpSpPr>
          <p:cNvPr id="61" name="그룹 60">
            <a:extLst>
              <a:ext uri="{FF2B5EF4-FFF2-40B4-BE49-F238E27FC236}">
                <a16:creationId xmlns:a16="http://schemas.microsoft.com/office/drawing/2014/main" id="{6D5CC670-DE6E-D386-283B-41B69EBECDCF}"/>
              </a:ext>
            </a:extLst>
          </p:cNvPr>
          <p:cNvGrpSpPr/>
          <p:nvPr/>
        </p:nvGrpSpPr>
        <p:grpSpPr>
          <a:xfrm>
            <a:off x="515988" y="12552099"/>
            <a:ext cx="5795912" cy="5524500"/>
            <a:chOff x="515988" y="9867900"/>
            <a:chExt cx="5795912" cy="5524500"/>
          </a:xfrm>
        </p:grpSpPr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D6402842-4CB9-A2A1-7FCE-91D2FE6F83B4}"/>
                </a:ext>
              </a:extLst>
            </p:cNvPr>
            <p:cNvSpPr/>
            <p:nvPr/>
          </p:nvSpPr>
          <p:spPr>
            <a:xfrm>
              <a:off x="1358900" y="9867900"/>
              <a:ext cx="4953000" cy="1117600"/>
            </a:xfrm>
            <a:prstGeom prst="rect">
              <a:avLst/>
            </a:prstGeom>
            <a:noFill/>
            <a:ln w="57150">
              <a:solidFill>
                <a:srgbClr val="069F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22A789A-5815-7069-43A0-81A6C2635EE8}"/>
                </a:ext>
              </a:extLst>
            </p:cNvPr>
            <p:cNvSpPr txBox="1"/>
            <p:nvPr/>
          </p:nvSpPr>
          <p:spPr>
            <a:xfrm>
              <a:off x="515988" y="10444414"/>
              <a:ext cx="17808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3200" b="1" dirty="0">
                  <a:solidFill>
                    <a:srgbClr val="069F73"/>
                  </a:solidFill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PART 1.</a:t>
              </a:r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F342AFBD-B908-0E2E-7997-C0E9B9CF8136}"/>
                </a:ext>
              </a:extLst>
            </p:cNvPr>
            <p:cNvSpPr/>
            <p:nvPr/>
          </p:nvSpPr>
          <p:spPr>
            <a:xfrm>
              <a:off x="1346200" y="14274800"/>
              <a:ext cx="4953000" cy="1117600"/>
            </a:xfrm>
            <a:prstGeom prst="rect">
              <a:avLst/>
            </a:prstGeom>
            <a:noFill/>
            <a:ln w="57150">
              <a:solidFill>
                <a:srgbClr val="069F7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8F2B12C-9642-AD57-AC1E-23ED6C998E20}"/>
                </a:ext>
              </a:extLst>
            </p:cNvPr>
            <p:cNvSpPr txBox="1"/>
            <p:nvPr/>
          </p:nvSpPr>
          <p:spPr>
            <a:xfrm>
              <a:off x="549582" y="13885090"/>
              <a:ext cx="179356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altLang="ko-KR" sz="3200" b="1" dirty="0">
                  <a:solidFill>
                    <a:srgbClr val="069F73"/>
                  </a:solidFill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PART 2.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9129D0D2-845B-7AF8-F402-B043BE88AFD9}"/>
              </a:ext>
            </a:extLst>
          </p:cNvPr>
          <p:cNvGrpSpPr/>
          <p:nvPr/>
        </p:nvGrpSpPr>
        <p:grpSpPr>
          <a:xfrm>
            <a:off x="383868" y="23329900"/>
            <a:ext cx="4387850" cy="878406"/>
            <a:chOff x="400049" y="18551651"/>
            <a:chExt cx="2131558" cy="879420"/>
          </a:xfrm>
        </p:grpSpPr>
        <p:sp>
          <p:nvSpPr>
            <p:cNvPr id="66" name="사각형: 둥근 위쪽 모서리 65">
              <a:extLst>
                <a:ext uri="{FF2B5EF4-FFF2-40B4-BE49-F238E27FC236}">
                  <a16:creationId xmlns:a16="http://schemas.microsoft.com/office/drawing/2014/main" id="{5002E83E-0F29-5F10-33BF-41C7147AAB5A}"/>
                </a:ext>
              </a:extLst>
            </p:cNvPr>
            <p:cNvSpPr/>
            <p:nvPr/>
          </p:nvSpPr>
          <p:spPr>
            <a:xfrm>
              <a:off x="400049" y="18562143"/>
              <a:ext cx="2131558" cy="868928"/>
            </a:xfrm>
            <a:prstGeom prst="round2SameRect">
              <a:avLst/>
            </a:prstGeom>
            <a:solidFill>
              <a:srgbClr val="85858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998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  <p:sp>
          <p:nvSpPr>
            <p:cNvPr id="67" name="제목 1">
              <a:extLst>
                <a:ext uri="{FF2B5EF4-FFF2-40B4-BE49-F238E27FC236}">
                  <a16:creationId xmlns:a16="http://schemas.microsoft.com/office/drawing/2014/main" id="{629D39E5-F953-CE3E-9E11-E45B3E993F59}"/>
                </a:ext>
              </a:extLst>
            </p:cNvPr>
            <p:cNvSpPr txBox="1">
              <a:spLocks/>
            </p:cNvSpPr>
            <p:nvPr/>
          </p:nvSpPr>
          <p:spPr>
            <a:xfrm>
              <a:off x="400049" y="18551651"/>
              <a:ext cx="2131558" cy="853381"/>
            </a:xfrm>
            <a:prstGeom prst="rect">
              <a:avLst/>
            </a:prstGeom>
          </p:spPr>
          <p:txBody>
            <a:bodyPr vert="horz" wrap="square" lIns="91335" tIns="45667" rIns="91335" bIns="45667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altLang="ko-KR" sz="3995" dirty="0">
                  <a:solidFill>
                    <a:schemeClr val="bg1"/>
                  </a:solidFill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Pop-up fire test</a:t>
              </a:r>
              <a:endParaRPr lang="ko-KR" altLang="en-US" sz="3995" dirty="0">
                <a:solidFill>
                  <a:schemeClr val="bg1"/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37335FE6-0E61-1290-1CED-6718EFE7E1F7}"/>
              </a:ext>
            </a:extLst>
          </p:cNvPr>
          <p:cNvGrpSpPr/>
          <p:nvPr/>
        </p:nvGrpSpPr>
        <p:grpSpPr>
          <a:xfrm>
            <a:off x="15299464" y="21423313"/>
            <a:ext cx="3678522" cy="5638599"/>
            <a:chOff x="15299464" y="21366163"/>
            <a:chExt cx="3678522" cy="5638599"/>
          </a:xfrm>
        </p:grpSpPr>
        <p:pic>
          <p:nvPicPr>
            <p:cNvPr id="68" name="그림 67">
              <a:extLst>
                <a:ext uri="{FF2B5EF4-FFF2-40B4-BE49-F238E27FC236}">
                  <a16:creationId xmlns:a16="http://schemas.microsoft.com/office/drawing/2014/main" id="{A7FE8846-9ACF-CBA7-2307-ACE23229A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r="66516"/>
            <a:stretch/>
          </p:blipFill>
          <p:spPr>
            <a:xfrm>
              <a:off x="15299464" y="21861463"/>
              <a:ext cx="3678522" cy="5143299"/>
            </a:xfrm>
            <a:prstGeom prst="rect">
              <a:avLst/>
            </a:prstGeom>
          </p:spPr>
        </p:pic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4BA50C67-D7A7-8367-A532-B1B3BB56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45465" r="45636" b="56060"/>
            <a:stretch/>
          </p:blipFill>
          <p:spPr>
            <a:xfrm>
              <a:off x="15316200" y="21366163"/>
              <a:ext cx="1333500" cy="557435"/>
            </a:xfrm>
            <a:prstGeom prst="rect">
              <a:avLst/>
            </a:prstGeom>
          </p:spPr>
        </p:pic>
      </p:grpSp>
      <p:grpSp>
        <p:nvGrpSpPr>
          <p:cNvPr id="82" name="그룹 81">
            <a:extLst>
              <a:ext uri="{FF2B5EF4-FFF2-40B4-BE49-F238E27FC236}">
                <a16:creationId xmlns:a16="http://schemas.microsoft.com/office/drawing/2014/main" id="{AAADF2B4-36A6-28C4-72E6-F95A5DD8406C}"/>
              </a:ext>
            </a:extLst>
          </p:cNvPr>
          <p:cNvGrpSpPr/>
          <p:nvPr/>
        </p:nvGrpSpPr>
        <p:grpSpPr>
          <a:xfrm>
            <a:off x="18844635" y="21423313"/>
            <a:ext cx="7207617" cy="5628621"/>
            <a:chOff x="18844635" y="21366163"/>
            <a:chExt cx="7207617" cy="5628621"/>
          </a:xfrm>
        </p:grpSpPr>
        <p:pic>
          <p:nvPicPr>
            <p:cNvPr id="70" name="그림 69">
              <a:extLst>
                <a:ext uri="{FF2B5EF4-FFF2-40B4-BE49-F238E27FC236}">
                  <a16:creationId xmlns:a16="http://schemas.microsoft.com/office/drawing/2014/main" id="{8D0F8064-F658-3F0D-67DE-77695A12D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rcRect l="34392"/>
            <a:stretch/>
          </p:blipFill>
          <p:spPr>
            <a:xfrm>
              <a:off x="18844635" y="21851485"/>
              <a:ext cx="7207617" cy="5143299"/>
            </a:xfrm>
            <a:prstGeom prst="rect">
              <a:avLst/>
            </a:prstGeom>
          </p:spPr>
        </p:pic>
        <p:pic>
          <p:nvPicPr>
            <p:cNvPr id="80" name="그림 79">
              <a:extLst>
                <a:ext uri="{FF2B5EF4-FFF2-40B4-BE49-F238E27FC236}">
                  <a16:creationId xmlns:a16="http://schemas.microsoft.com/office/drawing/2014/main" id="{CB74D6DF-3DFA-491C-05DB-150882A7C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44274" r="43491" b="56275"/>
            <a:stretch/>
          </p:blipFill>
          <p:spPr>
            <a:xfrm>
              <a:off x="19002374" y="21366163"/>
              <a:ext cx="1804989" cy="546111"/>
            </a:xfrm>
            <a:prstGeom prst="rect">
              <a:avLst/>
            </a:prstGeom>
          </p:spPr>
        </p:pic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3CC984E2-7546-1BF1-CB4F-B0F6381542BE}"/>
              </a:ext>
            </a:extLst>
          </p:cNvPr>
          <p:cNvGrpSpPr/>
          <p:nvPr/>
        </p:nvGrpSpPr>
        <p:grpSpPr>
          <a:xfrm>
            <a:off x="9405938" y="23900493"/>
            <a:ext cx="4214812" cy="2848209"/>
            <a:chOff x="11396435" y="22089155"/>
            <a:chExt cx="3665765" cy="2514154"/>
          </a:xfrm>
        </p:grpSpPr>
        <p:pic>
          <p:nvPicPr>
            <p:cNvPr id="69" name="그림 68">
              <a:extLst>
                <a:ext uri="{FF2B5EF4-FFF2-40B4-BE49-F238E27FC236}">
                  <a16:creationId xmlns:a16="http://schemas.microsoft.com/office/drawing/2014/main" id="{E16BE745-C650-55F6-48D5-02EA89EC81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427847" y="22579113"/>
              <a:ext cx="3634353" cy="2024196"/>
            </a:xfrm>
            <a:prstGeom prst="rect">
              <a:avLst/>
            </a:prstGeom>
          </p:spPr>
        </p:pic>
        <p:pic>
          <p:nvPicPr>
            <p:cNvPr id="83" name="그림 82">
              <a:extLst>
                <a:ext uri="{FF2B5EF4-FFF2-40B4-BE49-F238E27FC236}">
                  <a16:creationId xmlns:a16="http://schemas.microsoft.com/office/drawing/2014/main" id="{5DEFE979-7073-1056-C6FE-9002C2C5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45465" r="45636" b="56060"/>
            <a:stretch/>
          </p:blipFill>
          <p:spPr>
            <a:xfrm>
              <a:off x="11396435" y="22089155"/>
              <a:ext cx="1333500" cy="557435"/>
            </a:xfrm>
            <a:prstGeom prst="rect">
              <a:avLst/>
            </a:prstGeom>
          </p:spPr>
        </p:pic>
      </p:grpSp>
      <p:sp>
        <p:nvSpPr>
          <p:cNvPr id="95" name="TextBox 100">
            <a:extLst>
              <a:ext uri="{FF2B5EF4-FFF2-40B4-BE49-F238E27FC236}">
                <a16:creationId xmlns:a16="http://schemas.microsoft.com/office/drawing/2014/main" id="{31D34B70-5407-8CF8-5A6C-BFE40F966F82}"/>
              </a:ext>
            </a:extLst>
          </p:cNvPr>
          <p:cNvSpPr txBox="1"/>
          <p:nvPr/>
        </p:nvSpPr>
        <p:spPr>
          <a:xfrm>
            <a:off x="15138400" y="25620043"/>
            <a:ext cx="3790950" cy="175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effectLst>
                  <a:glow rad="139700">
                    <a:srgbClr val="C00000">
                      <a:alpha val="40000"/>
                    </a:srgbClr>
                  </a:glow>
                </a:effectLst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Test pixel</a:t>
            </a:r>
          </a:p>
          <a:p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effectLst>
                  <a:glow rad="127000">
                    <a:srgbClr val="FFD966"/>
                  </a:glow>
                </a:effectLst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Test field</a:t>
            </a:r>
          </a:p>
          <a:p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effectLst>
                  <a:glow rad="127000">
                    <a:srgbClr val="92D050"/>
                  </a:glow>
                </a:effectLst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Compare field</a:t>
            </a:r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24124AA9-1C4D-F928-6BEA-31B85FCA9605}"/>
              </a:ext>
            </a:extLst>
          </p:cNvPr>
          <p:cNvCxnSpPr>
            <a:cxnSpLocks/>
          </p:cNvCxnSpPr>
          <p:nvPr/>
        </p:nvCxnSpPr>
        <p:spPr>
          <a:xfrm>
            <a:off x="15138400" y="16687800"/>
            <a:ext cx="0" cy="1063942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그림 99">
            <a:extLst>
              <a:ext uri="{FF2B5EF4-FFF2-40B4-BE49-F238E27FC236}">
                <a16:creationId xmlns:a16="http://schemas.microsoft.com/office/drawing/2014/main" id="{ECA7A0DA-7980-98B4-51E9-A5468663E87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452781" y="12891827"/>
            <a:ext cx="10302819" cy="1319207"/>
          </a:xfrm>
          <a:prstGeom prst="rect">
            <a:avLst/>
          </a:prstGeom>
        </p:spPr>
      </p:pic>
      <p:sp>
        <p:nvSpPr>
          <p:cNvPr id="129" name="TextBox 100">
            <a:extLst>
              <a:ext uri="{FF2B5EF4-FFF2-40B4-BE49-F238E27FC236}">
                <a16:creationId xmlns:a16="http://schemas.microsoft.com/office/drawing/2014/main" id="{3BA2B599-F240-41E3-7F85-C18FB24701D3}"/>
              </a:ext>
            </a:extLst>
          </p:cNvPr>
          <p:cNvSpPr txBox="1"/>
          <p:nvPr/>
        </p:nvSpPr>
        <p:spPr>
          <a:xfrm>
            <a:off x="6860931" y="28693380"/>
            <a:ext cx="6764400" cy="464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(b) 1 ha over fire cases validation result</a:t>
            </a:r>
          </a:p>
        </p:txBody>
      </p:sp>
      <p:pic>
        <p:nvPicPr>
          <p:cNvPr id="131" name="그림 130">
            <a:extLst>
              <a:ext uri="{FF2B5EF4-FFF2-40B4-BE49-F238E27FC236}">
                <a16:creationId xmlns:a16="http://schemas.microsoft.com/office/drawing/2014/main" id="{F2F17EA3-DF90-BE09-17D4-F7B59B14C7EB}"/>
              </a:ext>
            </a:extLst>
          </p:cNvPr>
          <p:cNvPicPr>
            <a:picLocks/>
          </p:cNvPicPr>
          <p:nvPr/>
        </p:nvPicPr>
        <p:blipFill>
          <a:blip r:embed="rId19"/>
          <a:stretch>
            <a:fillRect/>
          </a:stretch>
        </p:blipFill>
        <p:spPr>
          <a:xfrm>
            <a:off x="6990498" y="29112268"/>
            <a:ext cx="6480000" cy="2232399"/>
          </a:xfrm>
          <a:prstGeom prst="rect">
            <a:avLst/>
          </a:prstGeom>
        </p:spPr>
      </p:pic>
      <p:pic>
        <p:nvPicPr>
          <p:cNvPr id="132" name="그림 131">
            <a:extLst>
              <a:ext uri="{FF2B5EF4-FFF2-40B4-BE49-F238E27FC236}">
                <a16:creationId xmlns:a16="http://schemas.microsoft.com/office/drawing/2014/main" id="{DA1001A7-AF91-2B8D-0A27-7F380BE568BF}"/>
              </a:ext>
            </a:extLst>
          </p:cNvPr>
          <p:cNvPicPr>
            <a:picLocks/>
          </p:cNvPicPr>
          <p:nvPr/>
        </p:nvPicPr>
        <p:blipFill>
          <a:blip r:embed="rId20"/>
          <a:stretch>
            <a:fillRect/>
          </a:stretch>
        </p:blipFill>
        <p:spPr>
          <a:xfrm>
            <a:off x="6988150" y="31240143"/>
            <a:ext cx="6480000" cy="2232398"/>
          </a:xfrm>
          <a:prstGeom prst="rect">
            <a:avLst/>
          </a:prstGeom>
        </p:spPr>
      </p:pic>
      <p:sp>
        <p:nvSpPr>
          <p:cNvPr id="130" name="TextBox 100">
            <a:extLst>
              <a:ext uri="{FF2B5EF4-FFF2-40B4-BE49-F238E27FC236}">
                <a16:creationId xmlns:a16="http://schemas.microsoft.com/office/drawing/2014/main" id="{72CD1A7E-5F63-0D72-626D-67FD4023EEEA}"/>
              </a:ext>
            </a:extLst>
          </p:cNvPr>
          <p:cNvSpPr txBox="1"/>
          <p:nvPr/>
        </p:nvSpPr>
        <p:spPr>
          <a:xfrm>
            <a:off x="259303" y="33324115"/>
            <a:ext cx="676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(c) 10 ha over fire cases validation result</a:t>
            </a:r>
          </a:p>
        </p:txBody>
      </p:sp>
      <p:pic>
        <p:nvPicPr>
          <p:cNvPr id="134" name="그림 133">
            <a:extLst>
              <a:ext uri="{FF2B5EF4-FFF2-40B4-BE49-F238E27FC236}">
                <a16:creationId xmlns:a16="http://schemas.microsoft.com/office/drawing/2014/main" id="{E88BCB72-5D38-4CE3-21BE-FF93C74F7999}"/>
              </a:ext>
            </a:extLst>
          </p:cNvPr>
          <p:cNvPicPr>
            <a:picLocks/>
          </p:cNvPicPr>
          <p:nvPr/>
        </p:nvPicPr>
        <p:blipFill>
          <a:blip r:embed="rId21"/>
          <a:stretch>
            <a:fillRect/>
          </a:stretch>
        </p:blipFill>
        <p:spPr>
          <a:xfrm>
            <a:off x="376238" y="33741418"/>
            <a:ext cx="6480000" cy="2232398"/>
          </a:xfrm>
          <a:prstGeom prst="rect">
            <a:avLst/>
          </a:prstGeom>
        </p:spPr>
      </p:pic>
      <p:pic>
        <p:nvPicPr>
          <p:cNvPr id="135" name="그림 134">
            <a:extLst>
              <a:ext uri="{FF2B5EF4-FFF2-40B4-BE49-F238E27FC236}">
                <a16:creationId xmlns:a16="http://schemas.microsoft.com/office/drawing/2014/main" id="{AF18EB51-150F-CCE8-15A3-7417E9FDF95C}"/>
              </a:ext>
            </a:extLst>
          </p:cNvPr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375384" y="35868430"/>
            <a:ext cx="6480000" cy="2234125"/>
          </a:xfrm>
          <a:prstGeom prst="rect">
            <a:avLst/>
          </a:prstGeom>
        </p:spPr>
      </p:pic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0864B592-F983-C0FB-440F-7532E8AB5D17}"/>
              </a:ext>
            </a:extLst>
          </p:cNvPr>
          <p:cNvSpPr/>
          <p:nvPr/>
        </p:nvSpPr>
        <p:spPr>
          <a:xfrm>
            <a:off x="273869" y="19094244"/>
            <a:ext cx="8133531" cy="422336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5" name="타원 144">
            <a:extLst>
              <a:ext uri="{FF2B5EF4-FFF2-40B4-BE49-F238E27FC236}">
                <a16:creationId xmlns:a16="http://schemas.microsoft.com/office/drawing/2014/main" id="{EA631628-54F8-AB10-8DC8-2F8C328E8825}"/>
              </a:ext>
            </a:extLst>
          </p:cNvPr>
          <p:cNvSpPr/>
          <p:nvPr/>
        </p:nvSpPr>
        <p:spPr>
          <a:xfrm>
            <a:off x="6743700" y="20574409"/>
            <a:ext cx="1485900" cy="14351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6" name="타원 145">
            <a:extLst>
              <a:ext uri="{FF2B5EF4-FFF2-40B4-BE49-F238E27FC236}">
                <a16:creationId xmlns:a16="http://schemas.microsoft.com/office/drawing/2014/main" id="{FECFE6D1-B849-3FB0-970D-07D90F87E723}"/>
              </a:ext>
            </a:extLst>
          </p:cNvPr>
          <p:cNvSpPr/>
          <p:nvPr/>
        </p:nvSpPr>
        <p:spPr>
          <a:xfrm>
            <a:off x="2641600" y="20536309"/>
            <a:ext cx="1485900" cy="14351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7" name="그림 126">
            <a:extLst>
              <a:ext uri="{FF2B5EF4-FFF2-40B4-BE49-F238E27FC236}">
                <a16:creationId xmlns:a16="http://schemas.microsoft.com/office/drawing/2014/main" id="{2B249909-B4EB-8437-3CA4-FB8A6FAB11E3}"/>
              </a:ext>
            </a:extLst>
          </p:cNvPr>
          <p:cNvPicPr>
            <a:picLocks/>
          </p:cNvPicPr>
          <p:nvPr/>
        </p:nvPicPr>
        <p:blipFill>
          <a:blip r:embed="rId23"/>
          <a:stretch>
            <a:fillRect/>
          </a:stretch>
        </p:blipFill>
        <p:spPr>
          <a:xfrm>
            <a:off x="423863" y="31240143"/>
            <a:ext cx="6480000" cy="2232399"/>
          </a:xfrm>
          <a:prstGeom prst="rect">
            <a:avLst/>
          </a:prstGeom>
        </p:spPr>
      </p:pic>
      <p:pic>
        <p:nvPicPr>
          <p:cNvPr id="122" name="그림 121">
            <a:extLst>
              <a:ext uri="{FF2B5EF4-FFF2-40B4-BE49-F238E27FC236}">
                <a16:creationId xmlns:a16="http://schemas.microsoft.com/office/drawing/2014/main" id="{2317BB73-5E56-6A03-B53C-7EAFCD59D773}"/>
              </a:ext>
            </a:extLst>
          </p:cNvPr>
          <p:cNvPicPr>
            <a:picLocks/>
          </p:cNvPicPr>
          <p:nvPr/>
        </p:nvPicPr>
        <p:blipFill>
          <a:blip r:embed="rId24"/>
          <a:stretch>
            <a:fillRect/>
          </a:stretch>
        </p:blipFill>
        <p:spPr>
          <a:xfrm>
            <a:off x="427706" y="29112268"/>
            <a:ext cx="6480000" cy="2232399"/>
          </a:xfrm>
          <a:prstGeom prst="rect">
            <a:avLst/>
          </a:prstGeom>
        </p:spPr>
      </p:pic>
      <p:sp>
        <p:nvSpPr>
          <p:cNvPr id="128" name="TextBox 100">
            <a:extLst>
              <a:ext uri="{FF2B5EF4-FFF2-40B4-BE49-F238E27FC236}">
                <a16:creationId xmlns:a16="http://schemas.microsoft.com/office/drawing/2014/main" id="{B9EE6CEB-91FA-F283-9120-792EBFD5246A}"/>
              </a:ext>
            </a:extLst>
          </p:cNvPr>
          <p:cNvSpPr txBox="1"/>
          <p:nvPr/>
        </p:nvSpPr>
        <p:spPr>
          <a:xfrm>
            <a:off x="285506" y="28694965"/>
            <a:ext cx="676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(a) Total fire cases validation result</a:t>
            </a:r>
          </a:p>
        </p:txBody>
      </p:sp>
      <p:sp>
        <p:nvSpPr>
          <p:cNvPr id="157" name="TextBox 100">
            <a:extLst>
              <a:ext uri="{FF2B5EF4-FFF2-40B4-BE49-F238E27FC236}">
                <a16:creationId xmlns:a16="http://schemas.microsoft.com/office/drawing/2014/main" id="{90C5DD9D-9328-1952-3F35-60062D167482}"/>
              </a:ext>
            </a:extLst>
          </p:cNvPr>
          <p:cNvSpPr txBox="1"/>
          <p:nvPr/>
        </p:nvSpPr>
        <p:spPr>
          <a:xfrm>
            <a:off x="7099563" y="33459513"/>
            <a:ext cx="65973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The filtered product resulted in 844 (about 97% of total commission errors) fewer commission errors than the GK2A product.</a:t>
            </a:r>
          </a:p>
          <a:p>
            <a:r>
              <a:rPr lang="en-US" altLang="ko-KR" sz="3200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Commission error includes habitual detection areas due to industrial clusters.</a:t>
            </a:r>
          </a:p>
        </p:txBody>
      </p: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F75790A1-9212-09AE-8FCD-15154D08F297}"/>
              </a:ext>
            </a:extLst>
          </p:cNvPr>
          <p:cNvGrpSpPr/>
          <p:nvPr/>
        </p:nvGrpSpPr>
        <p:grpSpPr>
          <a:xfrm>
            <a:off x="21810663" y="31858355"/>
            <a:ext cx="8275817" cy="6584545"/>
            <a:chOff x="20821651" y="33867208"/>
            <a:chExt cx="8807450" cy="7007532"/>
          </a:xfrm>
        </p:grpSpPr>
        <p:grpSp>
          <p:nvGrpSpPr>
            <p:cNvPr id="143" name="그룹 142">
              <a:extLst>
                <a:ext uri="{FF2B5EF4-FFF2-40B4-BE49-F238E27FC236}">
                  <a16:creationId xmlns:a16="http://schemas.microsoft.com/office/drawing/2014/main" id="{3E95FFD3-A79A-DB57-68D7-43FE9B046CB5}"/>
                </a:ext>
              </a:extLst>
            </p:cNvPr>
            <p:cNvGrpSpPr/>
            <p:nvPr/>
          </p:nvGrpSpPr>
          <p:grpSpPr>
            <a:xfrm>
              <a:off x="20950606" y="34302906"/>
              <a:ext cx="8606216" cy="6571834"/>
              <a:chOff x="21608721" y="27754270"/>
              <a:chExt cx="8606216" cy="6571834"/>
            </a:xfrm>
          </p:grpSpPr>
          <p:grpSp>
            <p:nvGrpSpPr>
              <p:cNvPr id="142" name="그룹 141">
                <a:extLst>
                  <a:ext uri="{FF2B5EF4-FFF2-40B4-BE49-F238E27FC236}">
                    <a16:creationId xmlns:a16="http://schemas.microsoft.com/office/drawing/2014/main" id="{2C2B1412-56B7-DBD1-D0FE-6562B60CA69A}"/>
                  </a:ext>
                </a:extLst>
              </p:cNvPr>
              <p:cNvGrpSpPr/>
              <p:nvPr/>
            </p:nvGrpSpPr>
            <p:grpSpPr>
              <a:xfrm>
                <a:off x="21615962" y="27754270"/>
                <a:ext cx="8598975" cy="6571834"/>
                <a:chOff x="21615962" y="27754270"/>
                <a:chExt cx="8598975" cy="6571834"/>
              </a:xfrm>
            </p:grpSpPr>
            <p:grpSp>
              <p:nvGrpSpPr>
                <p:cNvPr id="93" name="그룹 92">
                  <a:extLst>
                    <a:ext uri="{FF2B5EF4-FFF2-40B4-BE49-F238E27FC236}">
                      <a16:creationId xmlns:a16="http://schemas.microsoft.com/office/drawing/2014/main" id="{8683BE14-7563-1089-CBFC-BD559B2B5F4E}"/>
                    </a:ext>
                  </a:extLst>
                </p:cNvPr>
                <p:cNvGrpSpPr/>
                <p:nvPr/>
              </p:nvGrpSpPr>
              <p:grpSpPr>
                <a:xfrm>
                  <a:off x="21615962" y="27754270"/>
                  <a:ext cx="8373710" cy="5735287"/>
                  <a:chOff x="21737249" y="32148539"/>
                  <a:chExt cx="10060275" cy="6890442"/>
                </a:xfrm>
              </p:grpSpPr>
              <p:pic>
                <p:nvPicPr>
                  <p:cNvPr id="79" name="그림 78">
                    <a:extLst>
                      <a:ext uri="{FF2B5EF4-FFF2-40B4-BE49-F238E27FC236}">
                        <a16:creationId xmlns:a16="http://schemas.microsoft.com/office/drawing/2014/main" id="{F7A92E5B-3145-8D4F-74A5-88C62562606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869" r="13607" b="9721"/>
                  <a:stretch/>
                </p:blipFill>
                <p:spPr>
                  <a:xfrm>
                    <a:off x="21737249" y="32154158"/>
                    <a:ext cx="4992915" cy="6879205"/>
                  </a:xfrm>
                  <a:prstGeom prst="rect">
                    <a:avLst/>
                  </a:prstGeom>
                </p:spPr>
              </p:pic>
              <p:pic>
                <p:nvPicPr>
                  <p:cNvPr id="92" name="그림 91">
                    <a:extLst>
                      <a:ext uri="{FF2B5EF4-FFF2-40B4-BE49-F238E27FC236}">
                        <a16:creationId xmlns:a16="http://schemas.microsoft.com/office/drawing/2014/main" id="{7858B567-3609-945A-39A7-8334C377E4E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0893" r="13301" b="9574"/>
                  <a:stretch/>
                </p:blipFill>
                <p:spPr>
                  <a:xfrm>
                    <a:off x="26783072" y="32148539"/>
                    <a:ext cx="5014452" cy="689044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4" name="TextBox 100">
                  <a:extLst>
                    <a:ext uri="{FF2B5EF4-FFF2-40B4-BE49-F238E27FC236}">
                      <a16:creationId xmlns:a16="http://schemas.microsoft.com/office/drawing/2014/main" id="{0AC74A4D-054A-7F0F-9AD5-F540E9A87E79}"/>
                    </a:ext>
                  </a:extLst>
                </p:cNvPr>
                <p:cNvSpPr txBox="1"/>
                <p:nvPr/>
              </p:nvSpPr>
              <p:spPr>
                <a:xfrm>
                  <a:off x="21804551" y="33496005"/>
                  <a:ext cx="8410386" cy="8300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US" altLang="ko-KR" sz="2397" dirty="0">
                      <a:solidFill>
                        <a:schemeClr val="bg2">
                          <a:lumMod val="10000"/>
                        </a:schemeClr>
                      </a:solidFill>
                      <a:latin typeface="나눔스퀘어 네오 OTF Regular" panose="00000500000000000000" pitchFamily="50" charset="-127"/>
                      <a:ea typeface="나눔스퀘어 네오 OTF Regular" panose="00000500000000000000" pitchFamily="50" charset="-127"/>
                    </a:rPr>
                    <a:t>example of 3 hours stacked data (d) GK2A wildfire</a:t>
                  </a:r>
                  <a:r>
                    <a:rPr lang="ko-KR" altLang="en-US" sz="2397" dirty="0">
                      <a:solidFill>
                        <a:schemeClr val="bg2">
                          <a:lumMod val="10000"/>
                        </a:schemeClr>
                      </a:solidFill>
                      <a:latin typeface="나눔스퀘어 네오 OTF Regular" panose="00000500000000000000" pitchFamily="50" charset="-127"/>
                      <a:ea typeface="나눔스퀘어 네오 OTF Regular" panose="00000500000000000000" pitchFamily="50" charset="-127"/>
                    </a:rPr>
                    <a:t> </a:t>
                  </a:r>
                  <a:r>
                    <a:rPr lang="en-US" altLang="ko-KR" sz="2397" dirty="0">
                      <a:solidFill>
                        <a:schemeClr val="bg2">
                          <a:lumMod val="10000"/>
                        </a:schemeClr>
                      </a:solidFill>
                      <a:latin typeface="나눔스퀘어 네오 OTF Regular" panose="00000500000000000000" pitchFamily="50" charset="-127"/>
                      <a:ea typeface="나눔스퀘어 네오 OTF Regular" panose="00000500000000000000" pitchFamily="50" charset="-127"/>
                    </a:rPr>
                    <a:t>product</a:t>
                  </a:r>
                  <a:r>
                    <a:rPr lang="ko-KR" altLang="en-US" sz="2397" dirty="0">
                      <a:solidFill>
                        <a:schemeClr val="bg2">
                          <a:lumMod val="10000"/>
                        </a:schemeClr>
                      </a:solidFill>
                      <a:latin typeface="나눔스퀘어 네오 OTF Regular" panose="00000500000000000000" pitchFamily="50" charset="-127"/>
                      <a:ea typeface="나눔스퀘어 네오 OTF Regular" panose="00000500000000000000" pitchFamily="50" charset="-127"/>
                    </a:rPr>
                    <a:t> </a:t>
                  </a:r>
                  <a:r>
                    <a:rPr lang="en-US" altLang="ko-KR" sz="2397" dirty="0">
                      <a:solidFill>
                        <a:schemeClr val="bg2">
                          <a:lumMod val="10000"/>
                        </a:schemeClr>
                      </a:solidFill>
                      <a:latin typeface="나눔스퀘어 네오 OTF Regular" panose="00000500000000000000" pitchFamily="50" charset="-127"/>
                      <a:ea typeface="나눔스퀘어 네오 OTF Regular" panose="00000500000000000000" pitchFamily="50" charset="-127"/>
                    </a:rPr>
                    <a:t> and (e) filtered GK2A wildfire product</a:t>
                  </a:r>
                </a:p>
              </p:txBody>
            </p:sp>
          </p:grpSp>
          <p:sp>
            <p:nvSpPr>
              <p:cNvPr id="103" name="이등변 삼각형 102">
                <a:extLst>
                  <a:ext uri="{FF2B5EF4-FFF2-40B4-BE49-F238E27FC236}">
                    <a16:creationId xmlns:a16="http://schemas.microsoft.com/office/drawing/2014/main" id="{E9BA5D5C-2CAA-F55C-5E14-D75FB729DDCE}"/>
                  </a:ext>
                </a:extLst>
              </p:cNvPr>
              <p:cNvSpPr/>
              <p:nvPr/>
            </p:nvSpPr>
            <p:spPr>
              <a:xfrm>
                <a:off x="21608721" y="33649709"/>
                <a:ext cx="250155" cy="215651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798"/>
              </a:p>
            </p:txBody>
          </p:sp>
        </p:grpSp>
        <p:sp>
          <p:nvSpPr>
            <p:cNvPr id="162" name="직사각형 161">
              <a:extLst>
                <a:ext uri="{FF2B5EF4-FFF2-40B4-BE49-F238E27FC236}">
                  <a16:creationId xmlns:a16="http://schemas.microsoft.com/office/drawing/2014/main" id="{326F9597-517D-BE35-A21B-5EE11F6F177E}"/>
                </a:ext>
              </a:extLst>
            </p:cNvPr>
            <p:cNvSpPr/>
            <p:nvPr/>
          </p:nvSpPr>
          <p:spPr>
            <a:xfrm>
              <a:off x="20821651" y="34213185"/>
              <a:ext cx="8807450" cy="5944215"/>
            </a:xfrm>
            <a:prstGeom prst="rect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DEE3B2BA-62FC-2648-58CF-614510EECE0D}"/>
                </a:ext>
              </a:extLst>
            </p:cNvPr>
            <p:cNvSpPr txBox="1"/>
            <p:nvPr/>
          </p:nvSpPr>
          <p:spPr>
            <a:xfrm>
              <a:off x="20840700" y="33886258"/>
              <a:ext cx="13001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dirty="0">
                  <a:solidFill>
                    <a:schemeClr val="bg2">
                      <a:lumMod val="10000"/>
                    </a:schemeClr>
                  </a:solidFill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(d) </a:t>
              </a:r>
              <a:endParaRPr lang="ko-KR" altLang="en-US" sz="2400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21685BB-3A68-5FEE-9FCA-6A40B803961D}"/>
                </a:ext>
              </a:extLst>
            </p:cNvPr>
            <p:cNvSpPr txBox="1"/>
            <p:nvPr/>
          </p:nvSpPr>
          <p:spPr>
            <a:xfrm>
              <a:off x="25012650" y="33867208"/>
              <a:ext cx="130016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2400" dirty="0">
                  <a:solidFill>
                    <a:schemeClr val="bg2">
                      <a:lumMod val="10000"/>
                    </a:schemeClr>
                  </a:solidFill>
                  <a:latin typeface="나눔스퀘어 네오 OTF Regular" panose="00000500000000000000" pitchFamily="50" charset="-127"/>
                  <a:ea typeface="나눔스퀘어 네오 OTF Regular" panose="00000500000000000000" pitchFamily="50" charset="-127"/>
                </a:rPr>
                <a:t>(e) </a:t>
              </a:r>
              <a:endParaRPr lang="ko-KR" altLang="en-US" sz="2400" dirty="0"/>
            </a:p>
          </p:txBody>
        </p:sp>
      </p:grpSp>
      <p:sp>
        <p:nvSpPr>
          <p:cNvPr id="167" name="TextBox 100">
            <a:extLst>
              <a:ext uri="{FF2B5EF4-FFF2-40B4-BE49-F238E27FC236}">
                <a16:creationId xmlns:a16="http://schemas.microsoft.com/office/drawing/2014/main" id="{27DCD584-013C-9F42-963A-824C9511F427}"/>
              </a:ext>
            </a:extLst>
          </p:cNvPr>
          <p:cNvSpPr txBox="1"/>
          <p:nvPr/>
        </p:nvSpPr>
        <p:spPr>
          <a:xfrm>
            <a:off x="21659850" y="27847139"/>
            <a:ext cx="84201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High FAR appears to have a number of causes.</a:t>
            </a:r>
          </a:p>
          <a:p>
            <a:pPr marL="514350" indent="-514350">
              <a:buAutoNum type="arabicParenR"/>
            </a:pPr>
            <a:r>
              <a:rPr lang="en-US" altLang="ko-KR" sz="32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When the forest fire is much smaller than the spatial resolution of GK2A (2km x 2km).</a:t>
            </a:r>
          </a:p>
          <a:p>
            <a:pPr marL="514350" indent="-514350">
              <a:buAutoNum type="arabicParenR"/>
            </a:pPr>
            <a:r>
              <a:rPr lang="en-US" altLang="ko-KR" sz="32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When a wildfire occurs, it brings smoke which interferes with the signal like cirrus clouds.</a:t>
            </a:r>
          </a:p>
        </p:txBody>
      </p:sp>
      <p:sp>
        <p:nvSpPr>
          <p:cNvPr id="168" name="TextBox 100">
            <a:extLst>
              <a:ext uri="{FF2B5EF4-FFF2-40B4-BE49-F238E27FC236}">
                <a16:creationId xmlns:a16="http://schemas.microsoft.com/office/drawing/2014/main" id="{1B32668E-DB69-7A0B-66A1-8C20C403F36B}"/>
              </a:ext>
            </a:extLst>
          </p:cNvPr>
          <p:cNvSpPr txBox="1"/>
          <p:nvPr/>
        </p:nvSpPr>
        <p:spPr>
          <a:xfrm>
            <a:off x="376238" y="26721858"/>
            <a:ext cx="11582401" cy="64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96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Confirm that there are no clouds in the test field.</a:t>
            </a:r>
          </a:p>
        </p:txBody>
      </p:sp>
      <p:sp>
        <p:nvSpPr>
          <p:cNvPr id="169" name="TextBox 100">
            <a:extLst>
              <a:ext uri="{FF2B5EF4-FFF2-40B4-BE49-F238E27FC236}">
                <a16:creationId xmlns:a16="http://schemas.microsoft.com/office/drawing/2014/main" id="{64F8B938-063F-6428-884D-5D11718237A5}"/>
              </a:ext>
            </a:extLst>
          </p:cNvPr>
          <p:cNvSpPr txBox="1"/>
          <p:nvPr/>
        </p:nvSpPr>
        <p:spPr>
          <a:xfrm>
            <a:off x="26136600" y="21844000"/>
            <a:ext cx="3790950" cy="396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596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 Distinguish between a cloud and a wildfire based on whether the pixel is moving.</a:t>
            </a:r>
          </a:p>
          <a:p>
            <a:endParaRPr lang="en-US" altLang="ko-KR" sz="3596" dirty="0">
              <a:latin typeface="나눔스퀘어 네오 OTF Regular" panose="00000500000000000000" pitchFamily="50" charset="-127"/>
              <a:ea typeface="나눔스퀘어 네오 OTF Regular" panose="00000500000000000000" pitchFamily="50" charset="-127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988D7D6-262B-BDC3-BA7C-64F106B34ECD}"/>
              </a:ext>
            </a:extLst>
          </p:cNvPr>
          <p:cNvSpPr txBox="1"/>
          <p:nvPr/>
        </p:nvSpPr>
        <p:spPr>
          <a:xfrm>
            <a:off x="-117988" y="-58994"/>
            <a:ext cx="20057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</a:rPr>
              <a:t>S1- 04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76" name="직사각형 175">
            <a:extLst>
              <a:ext uri="{FF2B5EF4-FFF2-40B4-BE49-F238E27FC236}">
                <a16:creationId xmlns:a16="http://schemas.microsoft.com/office/drawing/2014/main" id="{D2E9AB9D-CD69-D6E0-AABD-A2F68EF289CE}"/>
              </a:ext>
            </a:extLst>
          </p:cNvPr>
          <p:cNvSpPr/>
          <p:nvPr/>
        </p:nvSpPr>
        <p:spPr>
          <a:xfrm>
            <a:off x="247380" y="40617057"/>
            <a:ext cx="29778865" cy="1950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3995" dirty="0">
              <a:latin typeface="나눔스퀘어 네오 OTF Regular" panose="00000500000000000000" pitchFamily="50" charset="-127"/>
              <a:ea typeface="나눔스퀘어 네오 OTF Regular" panose="00000500000000000000" pitchFamily="50" charset="-127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A87384E1-649C-5016-7CDB-55D0E3EA4E03}"/>
              </a:ext>
            </a:extLst>
          </p:cNvPr>
          <p:cNvSpPr txBox="1"/>
          <p:nvPr/>
        </p:nvSpPr>
        <p:spPr>
          <a:xfrm>
            <a:off x="188913" y="40709444"/>
            <a:ext cx="29186188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50000"/>
              </a:lnSpc>
              <a:spcAft>
                <a:spcPts val="863"/>
              </a:spcAft>
            </a:pPr>
            <a:r>
              <a:rPr lang="en-US" altLang="ko-KR" sz="2800" b="1" i="0" dirty="0">
                <a:effectLst/>
                <a:latin typeface="Roboto" panose="02000000000000000000" pitchFamily="2" charset="0"/>
              </a:rPr>
              <a:t>References</a:t>
            </a:r>
            <a:endParaRPr lang="en-US" altLang="ko-KR" b="1" i="0" dirty="0">
              <a:effectLst/>
              <a:latin typeface="Roboto" panose="02000000000000000000" pitchFamily="2" charset="0"/>
            </a:endParaRPr>
          </a:p>
          <a:p>
            <a:pPr algn="l">
              <a:lnSpc>
                <a:spcPct val="50000"/>
              </a:lnSpc>
              <a:spcAft>
                <a:spcPts val="863"/>
              </a:spcAft>
            </a:pPr>
            <a:r>
              <a:rPr lang="en-US" altLang="ko-KR" b="0" i="0" dirty="0">
                <a:effectLst/>
                <a:latin typeface="Roboto" panose="02000000000000000000" pitchFamily="2" charset="0"/>
              </a:rPr>
              <a:t>CHOI, Y., HO, C., AHN, M. and KIM, Y., 2007. An exploratory study of cloud remote sensing capabilities of the Communication, Ocean and Meteorological Satellite (COMS) imagery. </a:t>
            </a:r>
            <a:r>
              <a:rPr lang="en-US" altLang="ko-KR" b="0" i="1" dirty="0">
                <a:effectLst/>
                <a:latin typeface="Roboto" panose="02000000000000000000" pitchFamily="2" charset="0"/>
              </a:rPr>
              <a:t>International Journal of Remote Sensing, </a:t>
            </a:r>
            <a:r>
              <a:rPr lang="en-US" altLang="ko-KR" b="1" i="0" dirty="0">
                <a:effectLst/>
                <a:latin typeface="Roboto" panose="02000000000000000000" pitchFamily="2" charset="0"/>
              </a:rPr>
              <a:t>28</a:t>
            </a:r>
            <a:r>
              <a:rPr lang="en-US" altLang="ko-KR" b="0" i="0" dirty="0">
                <a:effectLst/>
                <a:latin typeface="Roboto" panose="02000000000000000000" pitchFamily="2" charset="0"/>
              </a:rPr>
              <a:t>(21), pp. 4715–4732.</a:t>
            </a:r>
          </a:p>
          <a:p>
            <a:pPr algn="l">
              <a:lnSpc>
                <a:spcPct val="50000"/>
              </a:lnSpc>
              <a:spcAft>
                <a:spcPts val="863"/>
              </a:spcAft>
            </a:pPr>
            <a:r>
              <a:rPr lang="en-US" altLang="ko-KR" b="0" i="0" dirty="0">
                <a:effectLst/>
                <a:latin typeface="Roboto" panose="02000000000000000000" pitchFamily="2" charset="0"/>
              </a:rPr>
              <a:t>DOZIER, J., 1981. A method for satellite identification of surface temperature fields of subpixel resolution. </a:t>
            </a:r>
            <a:r>
              <a:rPr lang="en-US" altLang="ko-KR" b="0" i="1" dirty="0">
                <a:effectLst/>
                <a:latin typeface="Roboto" panose="02000000000000000000" pitchFamily="2" charset="0"/>
              </a:rPr>
              <a:t>Remote Sensing of Environment, </a:t>
            </a:r>
            <a:r>
              <a:rPr lang="en-US" altLang="ko-KR" b="1" i="0" dirty="0">
                <a:effectLst/>
                <a:latin typeface="Roboto" panose="02000000000000000000" pitchFamily="2" charset="0"/>
              </a:rPr>
              <a:t>11</a:t>
            </a:r>
            <a:r>
              <a:rPr lang="en-US" altLang="ko-KR" b="0" i="0" dirty="0">
                <a:effectLst/>
                <a:latin typeface="Roboto" panose="02000000000000000000" pitchFamily="2" charset="0"/>
              </a:rPr>
              <a:t>, pp. 221–229.</a:t>
            </a:r>
          </a:p>
          <a:p>
            <a:pPr algn="l">
              <a:lnSpc>
                <a:spcPct val="50000"/>
              </a:lnSpc>
              <a:spcAft>
                <a:spcPts val="863"/>
              </a:spcAft>
            </a:pPr>
            <a:r>
              <a:rPr lang="en-US" altLang="ko-KR" b="0" i="0" dirty="0">
                <a:effectLst/>
                <a:latin typeface="Roboto" panose="02000000000000000000" pitchFamily="2" charset="0"/>
              </a:rPr>
              <a:t>GIGLIO, L., CSISZAR, I. and JUSTICE, C.O., 2006. Global distribution and seasonality of active fires as observed with the Terra and Aqua Moderate Resolution Imaging Spectroradiometer (MODIS) sensors. </a:t>
            </a:r>
            <a:r>
              <a:rPr lang="en-US" altLang="ko-KR" b="0" i="1" dirty="0">
                <a:effectLst/>
                <a:latin typeface="Roboto" panose="02000000000000000000" pitchFamily="2" charset="0"/>
              </a:rPr>
              <a:t>Journal of geophysical research: </a:t>
            </a:r>
            <a:r>
              <a:rPr lang="en-US" altLang="ko-KR" b="0" i="1" dirty="0" err="1">
                <a:effectLst/>
                <a:latin typeface="Roboto" panose="02000000000000000000" pitchFamily="2" charset="0"/>
              </a:rPr>
              <a:t>Biogeosciences</a:t>
            </a:r>
            <a:r>
              <a:rPr lang="en-US" altLang="ko-KR" b="0" i="1" dirty="0">
                <a:effectLst/>
                <a:latin typeface="Roboto" panose="02000000000000000000" pitchFamily="2" charset="0"/>
              </a:rPr>
              <a:t>, </a:t>
            </a:r>
            <a:r>
              <a:rPr lang="en-US" altLang="ko-KR" b="1" i="0" dirty="0">
                <a:effectLst/>
                <a:latin typeface="Roboto" panose="02000000000000000000" pitchFamily="2" charset="0"/>
              </a:rPr>
              <a:t>111</a:t>
            </a:r>
            <a:r>
              <a:rPr lang="en-US" altLang="ko-KR" b="0" i="0" dirty="0">
                <a:effectLst/>
                <a:latin typeface="Roboto" panose="02000000000000000000" pitchFamily="2" charset="0"/>
              </a:rPr>
              <a:t>(G2).</a:t>
            </a:r>
          </a:p>
          <a:p>
            <a:pPr algn="l">
              <a:lnSpc>
                <a:spcPct val="50000"/>
              </a:lnSpc>
              <a:spcAft>
                <a:spcPts val="863"/>
              </a:spcAft>
            </a:pPr>
            <a:r>
              <a:rPr lang="en-US" altLang="ko-KR" sz="18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Korea Forest Service, 2022, 2022 Annual Report on Wildfire Statistics, </a:t>
            </a:r>
            <a:r>
              <a:rPr lang="en-US" altLang="ko-KR" sz="1800" u="sng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https://www.index.go.kr/unity/potal/main/EachDtlPageDetail.do?idx_cd=1309</a:t>
            </a:r>
            <a:r>
              <a:rPr lang="en-US" altLang="ko-KR" sz="1800" dirty="0">
                <a:effectLst/>
                <a:latin typeface="Times New Roman" panose="02020603050405020304" pitchFamily="18" charset="0"/>
                <a:ea typeface="맑은 고딕" panose="020B0503020000020004" pitchFamily="50" charset="-127"/>
              </a:rPr>
              <a:t>, Accessed on Nov. 18, 2024</a:t>
            </a:r>
          </a:p>
          <a:p>
            <a:pPr algn="l">
              <a:lnSpc>
                <a:spcPct val="50000"/>
              </a:lnSpc>
              <a:spcAft>
                <a:spcPts val="863"/>
              </a:spcAft>
            </a:pPr>
            <a:r>
              <a:rPr lang="en-US" altLang="ko-KR" b="0" i="0" dirty="0">
                <a:latin typeface="Times New Roman" panose="02020603050405020304" pitchFamily="18" charset="0"/>
                <a:ea typeface="맑은 고딕" panose="020B0503020000020004" pitchFamily="50" charset="-127"/>
              </a:rPr>
              <a:t>National Meteor</a:t>
            </a:r>
            <a:r>
              <a:rPr lang="en-US" altLang="ko-KR" dirty="0">
                <a:latin typeface="Times New Roman" panose="02020603050405020304" pitchFamily="18" charset="0"/>
                <a:ea typeface="맑은 고딕" panose="020B0503020000020004" pitchFamily="50" charset="-127"/>
              </a:rPr>
              <a:t>ological Satellite Center, GEO-KOMPSAT-2A Algorithm Theoretical Basis Document, </a:t>
            </a:r>
            <a:r>
              <a:rPr lang="en-US" altLang="ko-KR" dirty="0">
                <a:latin typeface="Times New Roman" panose="02020603050405020304" pitchFamily="18" charset="0"/>
                <a:ea typeface="맑은 고딕" panose="020B0503020000020004" pitchFamily="50" charset="-127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https://nmsc.kma.go.kr/homepage/html/base/cmm/selectPage.do?page=static.edu.atbdGk2a</a:t>
            </a:r>
            <a:r>
              <a:rPr lang="en-US" altLang="ko-KR" dirty="0">
                <a:latin typeface="Times New Roman" panose="02020603050405020304" pitchFamily="18" charset="0"/>
                <a:ea typeface="맑은 고딕" panose="020B0503020000020004" pitchFamily="50" charset="-127"/>
              </a:rPr>
              <a:t>, Accessed on Nov. 28,2024</a:t>
            </a:r>
            <a:endParaRPr lang="en-US" altLang="ko-KR" b="0" i="0" dirty="0">
              <a:effectLst/>
              <a:latin typeface="Roboto" panose="02000000000000000000" pitchFamily="2" charset="0"/>
            </a:endParaRPr>
          </a:p>
          <a:p>
            <a:pPr algn="l">
              <a:lnSpc>
                <a:spcPct val="50000"/>
              </a:lnSpc>
              <a:spcAft>
                <a:spcPts val="863"/>
              </a:spcAft>
            </a:pPr>
            <a:r>
              <a:rPr lang="en-US" altLang="ko-KR" b="0" i="0" dirty="0">
                <a:effectLst/>
                <a:latin typeface="Roboto" panose="02000000000000000000" pitchFamily="2" charset="0"/>
              </a:rPr>
              <a:t>YING, L., SHEN, Z., YANG, M. and PIAO, S., 2019. Wildfire detection probability of MODIS fire products under the constraint of environmental factors: A study based on confirmed ground wildfire records. </a:t>
            </a:r>
            <a:r>
              <a:rPr lang="en-US" altLang="ko-KR" b="0" i="1" dirty="0">
                <a:effectLst/>
                <a:latin typeface="Roboto" panose="02000000000000000000" pitchFamily="2" charset="0"/>
              </a:rPr>
              <a:t>Remote Sensing, </a:t>
            </a:r>
            <a:r>
              <a:rPr lang="en-US" altLang="ko-KR" b="1" i="0" dirty="0">
                <a:effectLst/>
                <a:latin typeface="Roboto" panose="02000000000000000000" pitchFamily="2" charset="0"/>
              </a:rPr>
              <a:t>11</a:t>
            </a:r>
            <a:r>
              <a:rPr lang="en-US" altLang="ko-KR" b="0" i="0" dirty="0">
                <a:effectLst/>
                <a:latin typeface="Roboto" panose="02000000000000000000" pitchFamily="2" charset="0"/>
              </a:rPr>
              <a:t>(24), pp. 3031.</a:t>
            </a:r>
          </a:p>
        </p:txBody>
      </p:sp>
      <p:pic>
        <p:nvPicPr>
          <p:cNvPr id="45" name="그림 44">
            <a:extLst>
              <a:ext uri="{FF2B5EF4-FFF2-40B4-BE49-F238E27FC236}">
                <a16:creationId xmlns:a16="http://schemas.microsoft.com/office/drawing/2014/main" id="{72004450-D465-CE69-4727-D1AF5A0714D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3368337" y="27869729"/>
            <a:ext cx="8411957" cy="4592782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5686A920-DCD0-8B2A-49E4-D72025B1BEC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3468350" y="32319286"/>
            <a:ext cx="8420100" cy="4609068"/>
          </a:xfrm>
          <a:prstGeom prst="rect">
            <a:avLst/>
          </a:prstGeom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C3733DA1-64F3-E301-0BDD-53B27B63682A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602099" y="9067311"/>
            <a:ext cx="8358626" cy="1353943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CDFBCA87-2780-1DE7-F09D-8F6DF9BFAB7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" t="43818" r="-235" b="25071"/>
          <a:stretch/>
        </p:blipFill>
        <p:spPr>
          <a:xfrm>
            <a:off x="15278100" y="17510125"/>
            <a:ext cx="8915400" cy="3680105"/>
          </a:xfrm>
          <a:prstGeom prst="rect">
            <a:avLst/>
          </a:prstGeom>
        </p:spPr>
      </p:pic>
      <p:pic>
        <p:nvPicPr>
          <p:cNvPr id="52" name="그림 51">
            <a:extLst>
              <a:ext uri="{FF2B5EF4-FFF2-40B4-BE49-F238E27FC236}">
                <a16:creationId xmlns:a16="http://schemas.microsoft.com/office/drawing/2014/main" id="{31872EF9-79EB-294F-F901-BC70683FD20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" t="79220" r="-235" b="-156"/>
          <a:stretch/>
        </p:blipFill>
        <p:spPr>
          <a:xfrm>
            <a:off x="376238" y="24288750"/>
            <a:ext cx="8915400" cy="2476500"/>
          </a:xfrm>
          <a:prstGeom prst="rect">
            <a:avLst/>
          </a:prstGeom>
        </p:spPr>
      </p:pic>
      <p:sp>
        <p:nvSpPr>
          <p:cNvPr id="77" name="직사각형 76">
            <a:extLst>
              <a:ext uri="{FF2B5EF4-FFF2-40B4-BE49-F238E27FC236}">
                <a16:creationId xmlns:a16="http://schemas.microsoft.com/office/drawing/2014/main" id="{0A425259-6CA6-5D9F-F8AA-FBB0BC8FB76C}"/>
              </a:ext>
            </a:extLst>
          </p:cNvPr>
          <p:cNvSpPr/>
          <p:nvPr/>
        </p:nvSpPr>
        <p:spPr>
          <a:xfrm>
            <a:off x="248967" y="38559657"/>
            <a:ext cx="29778865" cy="1950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ko-KR" altLang="en-US" sz="3995" dirty="0">
              <a:latin typeface="나눔스퀘어 네오 OTF Regular" panose="00000500000000000000" pitchFamily="50" charset="-127"/>
              <a:ea typeface="나눔스퀘어 네오 OTF Regular" panose="00000500000000000000" pitchFamily="50" charset="-127"/>
            </a:endParaRPr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B44A2791-F317-A333-EA7B-422F671ECDFA}"/>
              </a:ext>
            </a:extLst>
          </p:cNvPr>
          <p:cNvGrpSpPr/>
          <p:nvPr/>
        </p:nvGrpSpPr>
        <p:grpSpPr>
          <a:xfrm>
            <a:off x="398068" y="38699989"/>
            <a:ext cx="4345382" cy="969256"/>
            <a:chOff x="400050" y="5179544"/>
            <a:chExt cx="15588343" cy="970375"/>
          </a:xfrm>
        </p:grpSpPr>
        <p:sp>
          <p:nvSpPr>
            <p:cNvPr id="86" name="사각형: 둥근 모서리 85">
              <a:extLst>
                <a:ext uri="{FF2B5EF4-FFF2-40B4-BE49-F238E27FC236}">
                  <a16:creationId xmlns:a16="http://schemas.microsoft.com/office/drawing/2014/main" id="{0E5F9868-FABC-F408-E181-CDF4D1389E9D}"/>
                </a:ext>
              </a:extLst>
            </p:cNvPr>
            <p:cNvSpPr/>
            <p:nvPr/>
          </p:nvSpPr>
          <p:spPr>
            <a:xfrm>
              <a:off x="400050" y="5179544"/>
              <a:ext cx="15588343" cy="970374"/>
            </a:xfrm>
            <a:prstGeom prst="roundRect">
              <a:avLst/>
            </a:prstGeom>
            <a:solidFill>
              <a:srgbClr val="00CC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5394">
                <a:latin typeface="나눔스퀘어 네오 OTF Bold" panose="00000800000000000000" pitchFamily="50" charset="-127"/>
                <a:ea typeface="나눔스퀘어 네오 OTF Bold" panose="00000800000000000000" pitchFamily="50" charset="-127"/>
              </a:endParaRPr>
            </a:p>
          </p:txBody>
        </p:sp>
        <p:sp>
          <p:nvSpPr>
            <p:cNvPr id="96" name="제목 1">
              <a:extLst>
                <a:ext uri="{FF2B5EF4-FFF2-40B4-BE49-F238E27FC236}">
                  <a16:creationId xmlns:a16="http://schemas.microsoft.com/office/drawing/2014/main" id="{4A3D3D30-1B23-F55C-3F43-A14B3A862561}"/>
                </a:ext>
              </a:extLst>
            </p:cNvPr>
            <p:cNvSpPr txBox="1">
              <a:spLocks/>
            </p:cNvSpPr>
            <p:nvPr/>
          </p:nvSpPr>
          <p:spPr>
            <a:xfrm>
              <a:off x="400051" y="5189453"/>
              <a:ext cx="15517072" cy="960466"/>
            </a:xfrm>
            <a:prstGeom prst="rect">
              <a:avLst/>
            </a:prstGeom>
            <a:noFill/>
          </p:spPr>
          <p:txBody>
            <a:bodyPr vert="horz" lIns="91335" tIns="45667" rIns="91335" bIns="45667" rtlCol="0" anchor="ctr">
              <a:noAutofit/>
            </a:bodyPr>
            <a:lstStyle>
              <a:lvl1pPr algn="l" defTabSz="914400" rtl="0" eaLnBrk="1" latinLnBrk="1" hangingPunct="1">
                <a:lnSpc>
                  <a:spcPct val="90000"/>
                </a:lnSpc>
                <a:spcBef>
                  <a:spcPct val="0"/>
                </a:spcBef>
                <a:buNone/>
                <a:defRPr sz="3500" kern="1200">
                  <a:solidFill>
                    <a:srgbClr val="00482B"/>
                  </a:solidFill>
                  <a:latin typeface="이화체" panose="02000300000000000000" pitchFamily="2" charset="-127"/>
                  <a:ea typeface="이화체" panose="02000300000000000000" pitchFamily="2" charset="-127"/>
                  <a:cs typeface="+mj-cs"/>
                </a:defRPr>
              </a:lvl1pPr>
            </a:lstStyle>
            <a:p>
              <a:pPr lvl="0">
                <a:lnSpc>
                  <a:spcPct val="100000"/>
                </a:lnSpc>
                <a:defRPr/>
              </a:pPr>
              <a:r>
                <a:rPr lang="en-US" altLang="ko-KR" sz="5394" dirty="0">
                  <a:solidFill>
                    <a:schemeClr val="bg1"/>
                  </a:solidFill>
                  <a:latin typeface="나눔스퀘어 네오 OTF Heavy" panose="00000A00000000000000" pitchFamily="50" charset="-127"/>
                  <a:ea typeface="나눔스퀘어 네오 OTF Heavy" panose="00000A00000000000000" pitchFamily="50" charset="-127"/>
                </a:rPr>
                <a:t>Conclusion</a:t>
              </a:r>
              <a:endParaRPr lang="ko-KR" altLang="en-US" sz="5394" dirty="0">
                <a:solidFill>
                  <a:schemeClr val="bg1"/>
                </a:solidFill>
                <a:latin typeface="나눔스퀘어 네오 OTF Heavy" panose="00000A00000000000000" pitchFamily="50" charset="-127"/>
                <a:ea typeface="나눔스퀘어 네오 OTF Heavy" panose="00000A00000000000000" pitchFamily="50" charset="-127"/>
              </a:endParaRPr>
            </a:p>
          </p:txBody>
        </p:sp>
      </p:grpSp>
      <p:sp>
        <p:nvSpPr>
          <p:cNvPr id="98" name="TextBox 100">
            <a:extLst>
              <a:ext uri="{FF2B5EF4-FFF2-40B4-BE49-F238E27FC236}">
                <a16:creationId xmlns:a16="http://schemas.microsoft.com/office/drawing/2014/main" id="{44FCF78A-367D-0F66-52F4-780E54C75DE5}"/>
              </a:ext>
            </a:extLst>
          </p:cNvPr>
          <p:cNvSpPr txBox="1"/>
          <p:nvPr/>
        </p:nvSpPr>
        <p:spPr>
          <a:xfrm>
            <a:off x="4686299" y="38641113"/>
            <a:ext cx="253746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This study developed a filtering method that reduces the commission error of the GK2A wildfire detection.</a:t>
            </a:r>
          </a:p>
          <a:p>
            <a:r>
              <a:rPr lang="en-US" altLang="ko-KR" sz="2800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The filtering method used the difference between the activities of clouds and wildfires.</a:t>
            </a:r>
          </a:p>
          <a:p>
            <a:r>
              <a:rPr lang="en-US" altLang="ko-KR" sz="2800" dirty="0"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- As a result, although it has insufficient FAR to be operated, commission errors could be reduced from 869 to 25 it does not significantly drop POD.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4FE5A77-7E41-0750-2179-06A5EA5499D6}"/>
              </a:ext>
            </a:extLst>
          </p:cNvPr>
          <p:cNvSpPr txBox="1"/>
          <p:nvPr/>
        </p:nvSpPr>
        <p:spPr>
          <a:xfrm>
            <a:off x="6558126" y="10262992"/>
            <a:ext cx="821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>
                <a:solidFill>
                  <a:schemeClr val="bg2">
                    <a:lumMod val="10000"/>
                  </a:schemeClr>
                </a:solidFill>
                <a:latin typeface="나눔스퀘어 네오 OTF Regular" panose="00000500000000000000" pitchFamily="50" charset="-127"/>
                <a:ea typeface="나눔스퀘어 네오 OTF Regular" panose="00000500000000000000" pitchFamily="50" charset="-127"/>
              </a:rPr>
              <a:t>Presence of clouds in case of error occurrence</a:t>
            </a:r>
          </a:p>
        </p:txBody>
      </p:sp>
    </p:spTree>
    <p:extLst>
      <p:ext uri="{BB962C8B-B14F-4D97-AF65-F5344CB8AC3E}">
        <p14:creationId xmlns:p14="http://schemas.microsoft.com/office/powerpoint/2010/main" val="73448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4334</TotalTime>
  <Words>826</Words>
  <Application>Microsoft Office PowerPoint</Application>
  <PresentationFormat>사용자 지정</PresentationFormat>
  <Paragraphs>66</Paragraphs>
  <Slides>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3" baseType="lpstr">
      <vt:lpstr>나눔스퀘어 네오 OTF Bold</vt:lpstr>
      <vt:lpstr>나눔스퀘어 네오 OTF Heavy</vt:lpstr>
      <vt:lpstr>나눔스퀘어 네오 OTF Regular</vt:lpstr>
      <vt:lpstr>나눔스퀘어라운드OTF Regular</vt:lpstr>
      <vt:lpstr>맑은 고딕</vt:lpstr>
      <vt:lpstr>Arial</vt:lpstr>
      <vt:lpstr>Calibri</vt:lpstr>
      <vt:lpstr>Calibri Light</vt:lpstr>
      <vt:lpstr>Cambria Math</vt:lpstr>
      <vt:lpstr>Roboto</vt:lpstr>
      <vt:lpstr>Times New Roman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서영 채</dc:creator>
  <cp:lastModifiedBy>채서영(기후·에너지시스템공학전공)</cp:lastModifiedBy>
  <cp:revision>123</cp:revision>
  <dcterms:created xsi:type="dcterms:W3CDTF">2024-06-18T06:36:33Z</dcterms:created>
  <dcterms:modified xsi:type="dcterms:W3CDTF">2024-11-30T00:24:36Z</dcterms:modified>
</cp:coreProperties>
</file>